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Aptos" panose="020B0004020202020204" pitchFamily="34" charset="0"/>
      <p:regular r:id="rId13"/>
      <p:bold r:id="rId14"/>
      <p:italic r:id="rId15"/>
      <p:boldItalic r:id="rId16"/>
    </p:embeddedFont>
    <p:embeddedFont>
      <p:font typeface="Aptos Display" panose="020B0004020202020204" pitchFamily="3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Epilogue" panose="020B0604020202020204" charset="0"/>
      <p:regular r:id="rId25"/>
    </p:embeddedFont>
    <p:embeddedFont>
      <p:font typeface="Fraunces Medium" panose="020B0604020202020204" charset="0"/>
      <p:regular r:id="rId26"/>
    </p:embeddedFont>
  </p:embeddedFont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1" d="100"/>
          <a:sy n="81" d="100"/>
        </p:scale>
        <p:origin x="10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6720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0C66C0-E8FC-61BC-C9E3-F5D8294417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8F4848-04AD-34F4-939E-3D8583D14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65FFD9-9C7D-EE22-FFFB-4555EA2AB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0AD0-D615-4C7C-BFAA-BDD3675A303C}" type="datetimeFigureOut">
              <a:rPr lang="es-CO" smtClean="0"/>
              <a:t>13/03/2025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9EF5AB-4CB0-7A75-7673-EEF2DB2D3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4F718F-EE45-2F05-1265-F4BF1E63B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709CE-97DD-48C6-BA4E-2B883D8593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842613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0462CD-8136-2961-1D2B-97714D4C3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47BD2DC-A1EE-8330-95BE-1FCA70B681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E009D3-50FE-DBBD-5567-22D76BE16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0AD0-D615-4C7C-BFAA-BDD3675A303C}" type="datetimeFigureOut">
              <a:rPr lang="es-CO" smtClean="0"/>
              <a:t>13/03/2025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4F3AD8-48E9-C443-226F-CDA99E625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382A607-EE3E-9216-D9A8-F8E313F6D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709CE-97DD-48C6-BA4E-2B883D8593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289456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7DF3476-C5F9-E18A-42D3-A529F62139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2157E10-9262-BA96-1067-2D892503C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875C2A-A423-CD7D-2E84-0C7968280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0AD0-D615-4C7C-BFAA-BDD3675A303C}" type="datetimeFigureOut">
              <a:rPr lang="es-CO" smtClean="0"/>
              <a:t>13/03/2025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2E4ECB-B9AA-91EF-C4F0-1DFC5821D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38851B-6F8A-8178-ADBD-F41C0067F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709CE-97DD-48C6-BA4E-2B883D8593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566025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186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1343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869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9876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5123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9304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51121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410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4D843F-0F21-8E3C-3C9A-C6DB85D51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0912F3-3361-2E08-772C-40C4CCD11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D3F8E8-ADBC-457F-C1BA-E81FB1E41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0AD0-D615-4C7C-BFAA-BDD3675A303C}" type="datetimeFigureOut">
              <a:rPr lang="es-CO" smtClean="0"/>
              <a:t>13/03/2025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999E1-A39E-DD40-A958-718F985C7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393938-2883-B3A1-B5F9-3F118D72D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709CE-97DD-48C6-BA4E-2B883D8593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576261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01229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1389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D01253-08E7-21D2-F766-539ACD95A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5E90B9B-26EF-09D6-8B02-C3CA2CB5A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82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82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ACF506-18B9-1C4A-831C-889C958D4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0AD0-D615-4C7C-BFAA-BDD3675A303C}" type="datetimeFigureOut">
              <a:rPr lang="es-CO" smtClean="0"/>
              <a:t>13/03/2025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364F35-074E-C483-B920-17BCBE1A9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41D090-195B-DECF-4FAB-99212245C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709CE-97DD-48C6-BA4E-2B883D8593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6774427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6AACD0-A7CA-4C5B-A36B-ED3FB3AE8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445A00C-2D65-46E7-1457-E75E3AC217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A3C3F6C-1153-BA46-8A05-2F513BD699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47EFF1E-8723-2567-4FC7-6EDF1C7E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0AD0-D615-4C7C-BFAA-BDD3675A303C}" type="datetimeFigureOut">
              <a:rPr lang="es-CO" smtClean="0"/>
              <a:t>13/03/2025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C12FDA-4B93-39F3-84C7-A143645AA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53C286-6F50-9C12-E7F7-F119D696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709CE-97DD-48C6-BA4E-2B883D8593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6375244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6B51D0-E412-7DF3-2E6C-4E5BC4C73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91567C-8580-B29C-A0BE-7138B4D6F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49A6267-2976-3375-8EE3-C2ABE8D74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B7B51CB-06EE-B9B5-AB46-993260A203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BCDCF8C-5570-D185-55E0-F54ACB5C32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59A953C-EE8A-C6E0-9AF1-77C192448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0AD0-D615-4C7C-BFAA-BDD3675A303C}" type="datetimeFigureOut">
              <a:rPr lang="es-CO" smtClean="0"/>
              <a:t>13/03/2025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B0E8192-3BEC-4DA5-E96C-B81061F3A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8E3DF3A-0D6E-BCCA-C1E1-DF52F31A0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709CE-97DD-48C6-BA4E-2B883D8593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871357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1ECFA5-1FF6-D839-5DF0-291DCEF03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338614-9997-02F4-AB1E-18751A853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0AD0-D615-4C7C-BFAA-BDD3675A303C}" type="datetimeFigureOut">
              <a:rPr lang="es-CO" smtClean="0"/>
              <a:t>13/03/2025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D91811-0CC6-EC2D-E4B0-13A74F605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A1ADDC4-EBB6-AC0B-F177-875CE64EA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709CE-97DD-48C6-BA4E-2B883D8593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7171490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FB7FDCD-7D6A-2165-5C4B-EF7E3A9AC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0AD0-D615-4C7C-BFAA-BDD3675A303C}" type="datetimeFigureOut">
              <a:rPr lang="es-CO" smtClean="0"/>
              <a:t>13/03/2025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E05D7F8-28E4-42F2-A5C9-E559684E7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249CBD0-2FD5-6837-BB68-D105EAA0A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709CE-97DD-48C6-BA4E-2B883D8593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7058141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4003C7-9BEF-8BD9-1619-360276040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AE767A-35A6-F55F-E08F-45712635D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B4E140-1B8C-2D10-A346-C682ED5DBD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65D1CE1-51E8-B281-6FA4-3D3483A8B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0AD0-D615-4C7C-BFAA-BDD3675A303C}" type="datetimeFigureOut">
              <a:rPr lang="es-CO" smtClean="0"/>
              <a:t>13/03/2025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604330-F39F-0685-CFF2-DF71A06AA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381D55C-025F-77E2-6772-862874996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709CE-97DD-48C6-BA4E-2B883D8593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153325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939568-261A-1473-27A0-83DAAAC1D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F5A5665-5389-0774-9917-E26310CFC6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FAE19C6-F633-20EA-3736-215E2F1B3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8990A4E-031B-AECA-35D8-4BD93290B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90AD0-D615-4C7C-BFAA-BDD3675A303C}" type="datetimeFigureOut">
              <a:rPr lang="es-CO" smtClean="0"/>
              <a:t>13/03/2025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CB6181-3701-8DA2-19BC-69443DB0A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9E50D4-9817-A05A-3C39-B20317A5F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709CE-97DD-48C6-BA4E-2B883D8593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8744746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0E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CCFF394-AD62-1B52-D126-1E651F3FF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98E145B-F704-5123-7476-DAF298AE2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84F346-6AE9-782A-1CC4-C1A5489FF2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D90AD0-D615-4C7C-BFAA-BDD3675A303C}" type="datetimeFigureOut">
              <a:rPr lang="es-CO" smtClean="0"/>
              <a:t>13/03/2025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EF0157-EBCB-5E7A-52A3-068C476154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81528B-BEDC-8E65-1AEA-2FF2B7C73D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B709CE-97DD-48C6-BA4E-2B883D85934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9530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hf sldNum="0"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829753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Ecosistemas Artificiales y Antropogénicos: Una Mirada Profunda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296251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Exploramos los ecosistemas creados y modificados por el ser humano. Analizamos su origen, grado de intervención y propósito. Destacamos la importancia de su estudio para la sostenibilidad y la gestión ambiental.</a:t>
            </a:r>
            <a:endParaRPr lang="en-US" sz="17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510076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Conclusión: Hacia un Futuro Sostenible</a:t>
            </a:r>
            <a:endParaRPr lang="en-US" sz="4450" b="1" dirty="0"/>
          </a:p>
        </p:txBody>
      </p:sp>
      <p:sp>
        <p:nvSpPr>
          <p:cNvPr id="4" name="Text 1"/>
          <p:cNvSpPr/>
          <p:nvPr/>
        </p:nvSpPr>
        <p:spPr>
          <a:xfrm>
            <a:off x="6280190" y="4267795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Los ecosistemas creados por el hombre tienen un gran impacto. Es vital adoptar prácticas sostenibles. La innovación y la colaboración son clave para un futuro mejor. Necesitamos coexistir con la naturaleza.</a:t>
            </a:r>
            <a:endParaRPr lang="en-US" sz="175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8574410-13A3-E21A-910D-794FDA90AC66}"/>
              </a:ext>
            </a:extLst>
          </p:cNvPr>
          <p:cNvSpPr txBox="1"/>
          <p:nvPr/>
        </p:nvSpPr>
        <p:spPr>
          <a:xfrm>
            <a:off x="12432633" y="7013229"/>
            <a:ext cx="2197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chemeClr val="bg1"/>
                </a:solidFill>
              </a:rPr>
              <a:t>Por:</a:t>
            </a:r>
          </a:p>
          <a:p>
            <a:pPr algn="ctr"/>
            <a:r>
              <a:rPr lang="es-MX" dirty="0">
                <a:solidFill>
                  <a:schemeClr val="bg1"/>
                </a:solidFill>
              </a:rPr>
              <a:t> Lorena Suarez</a:t>
            </a:r>
          </a:p>
          <a:p>
            <a:pPr algn="ctr"/>
            <a:r>
              <a:rPr lang="es-MX" dirty="0">
                <a:solidFill>
                  <a:schemeClr val="bg1"/>
                </a:solidFill>
              </a:rPr>
              <a:t>Zohelia Osorio</a:t>
            </a:r>
          </a:p>
          <a:p>
            <a:pPr algn="ctr"/>
            <a:r>
              <a:rPr lang="es-MX" dirty="0">
                <a:solidFill>
                  <a:schemeClr val="bg1"/>
                </a:solidFill>
              </a:rPr>
              <a:t>Katherine Mosquera</a:t>
            </a:r>
            <a:endParaRPr lang="es-CO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58509"/>
            <a:ext cx="1084802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Ecosistemas Artificiales: Ejemplos Clave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Acuarios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215408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Recrean ambientes acuáticos controlados. El Acuario de Georgia alberga más de 100,000 animales.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Terrarios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21540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Son jardines interiores con microclimas controlados. Se usan para estudiar interacciones ecológicas.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Invernaderos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215408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Permiten el cultivo fuera de temporada. Controlan temperatura, humedad y luz.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933807"/>
            <a:ext cx="7556421" cy="21263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Ecosistemas Antropogénicos: Dominios Humanos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365545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878860" y="3697962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1</a:t>
            </a:r>
            <a:endParaRPr lang="en-US" sz="2650" dirty="0"/>
          </a:p>
        </p:txBody>
      </p:sp>
      <p:sp>
        <p:nvSpPr>
          <p:cNvPr id="6" name="Text 3"/>
          <p:cNvSpPr/>
          <p:nvPr/>
        </p:nvSpPr>
        <p:spPr>
          <a:xfrm>
            <a:off x="1530906" y="365545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Ciudades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1530906" y="4145875"/>
            <a:ext cx="29277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Centros urbanos impactan la biodiversidad. Las islas de calor elevan las temperaturas.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4685467" y="365545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770537" y="3697962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7"/>
          <p:cNvSpPr/>
          <p:nvPr/>
        </p:nvSpPr>
        <p:spPr>
          <a:xfrm>
            <a:off x="5422583" y="365545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Granjas</a:t>
            </a:r>
            <a:endParaRPr lang="en-US" sz="2200" dirty="0"/>
          </a:p>
        </p:txBody>
      </p:sp>
      <p:sp>
        <p:nvSpPr>
          <p:cNvPr id="11" name="Text 8"/>
          <p:cNvSpPr/>
          <p:nvPr/>
        </p:nvSpPr>
        <p:spPr>
          <a:xfrm>
            <a:off x="5422583" y="4145875"/>
            <a:ext cx="2927747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Simplifican la biodiversidad y usan recursos intensivamente. Impactan suelo y agua.</a:t>
            </a:r>
            <a:endParaRPr lang="en-US" sz="1750" dirty="0"/>
          </a:p>
        </p:txBody>
      </p:sp>
      <p:sp>
        <p:nvSpPr>
          <p:cNvPr id="12" name="Shape 9"/>
          <p:cNvSpPr/>
          <p:nvPr/>
        </p:nvSpPr>
        <p:spPr>
          <a:xfrm>
            <a:off x="793790" y="607945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878860" y="6121956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3</a:t>
            </a:r>
            <a:endParaRPr lang="en-US" sz="2650" dirty="0"/>
          </a:p>
        </p:txBody>
      </p:sp>
      <p:sp>
        <p:nvSpPr>
          <p:cNvPr id="14" name="Text 11"/>
          <p:cNvSpPr/>
          <p:nvPr/>
        </p:nvSpPr>
        <p:spPr>
          <a:xfrm>
            <a:off x="1530906" y="607945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Lagos Artificiales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530906" y="6569869"/>
            <a:ext cx="681930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Afectan ecosistemas fluviales y la migración. Se usan para riego y energía.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3523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3821430"/>
            <a:ext cx="1106888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Beneficios de los Ecosistemas Artificiales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4870371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93790" y="566416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Investigación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93790" y="6154579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Modelos controlados para estudiar ecología. Permiten probar hipótesis complejas.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4704" y="4870371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254704" y="566416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Conservación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5254704" y="6154579"/>
            <a:ext cx="412087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Refugios para especies amenazadas. Jardines y zoológicos crían en cautividad.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5738" y="4870371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15738" y="566416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Producción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9715738" y="6154579"/>
            <a:ext cx="4120753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Cultivos controlados en ciudades y campos. La agricultura vertical es eficiente.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731163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Desafíos en Ecosistemas Artificiales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2488883"/>
            <a:ext cx="1134070" cy="166985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54422" y="2715697"/>
            <a:ext cx="335482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Pérdida de biodiversidad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7754422" y="3206115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Simplificación y extinción de especies. Impacto de urbanización.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90" y="4158734"/>
            <a:ext cx="1134070" cy="1669852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754422" y="43855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Contaminación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7754422" y="4875967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Uso de químicos y generación de residuos. Afecta agua, suelo y aire.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190" y="5828586"/>
            <a:ext cx="1134070" cy="1669852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754422" y="6055400"/>
            <a:ext cx="291072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Consumo de recursos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7754422" y="6545818"/>
            <a:ext cx="608218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Uso intensivo de agua, energía y materiales. Prácticas sostenibles.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685800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El Impacto Ambiental de lo Antropogénico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6535341" y="2443520"/>
            <a:ext cx="30480" cy="5100280"/>
          </a:xfrm>
          <a:prstGeom prst="roundRect">
            <a:avLst>
              <a:gd name="adj" fmla="val 312558"/>
            </a:avLst>
          </a:prstGeom>
          <a:solidFill>
            <a:srgbClr val="414A70"/>
          </a:solidFill>
          <a:ln/>
        </p:spPr>
      </p:sp>
      <p:sp>
        <p:nvSpPr>
          <p:cNvPr id="5" name="Shape 2"/>
          <p:cNvSpPr/>
          <p:nvPr/>
        </p:nvSpPr>
        <p:spPr>
          <a:xfrm>
            <a:off x="6760012" y="2938582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414A70"/>
          </a:solidFill>
          <a:ln/>
        </p:spPr>
      </p:sp>
      <p:sp>
        <p:nvSpPr>
          <p:cNvPr id="6" name="Shape 3"/>
          <p:cNvSpPr/>
          <p:nvPr/>
        </p:nvSpPr>
        <p:spPr>
          <a:xfrm>
            <a:off x="6280190" y="269867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365260" y="2741176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1</a:t>
            </a:r>
            <a:endParaRPr lang="en-US" sz="2650" dirty="0"/>
          </a:p>
        </p:txBody>
      </p:sp>
      <p:sp>
        <p:nvSpPr>
          <p:cNvPr id="8" name="Text 5"/>
          <p:cNvSpPr/>
          <p:nvPr/>
        </p:nvSpPr>
        <p:spPr>
          <a:xfrm>
            <a:off x="7669411" y="267033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Cambio climático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7669411" y="3160752"/>
            <a:ext cx="616719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Emisiones de gases de efecto invernadero. Aumento de temperatura.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760012" y="4835247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414A70"/>
          </a:solidFill>
          <a:ln/>
        </p:spPr>
      </p:sp>
      <p:sp>
        <p:nvSpPr>
          <p:cNvPr id="11" name="Shape 8"/>
          <p:cNvSpPr/>
          <p:nvPr/>
        </p:nvSpPr>
        <p:spPr>
          <a:xfrm>
            <a:off x="6280190" y="459533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365260" y="4637842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2</a:t>
            </a:r>
            <a:endParaRPr lang="en-US" sz="2650" dirty="0"/>
          </a:p>
        </p:txBody>
      </p:sp>
      <p:sp>
        <p:nvSpPr>
          <p:cNvPr id="13" name="Text 10"/>
          <p:cNvSpPr/>
          <p:nvPr/>
        </p:nvSpPr>
        <p:spPr>
          <a:xfrm>
            <a:off x="7669411" y="4566999"/>
            <a:ext cx="298334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Degradación del suelo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7669411" y="5057418"/>
            <a:ext cx="616719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Erosión y pérdida de nutrientes. Impacto en la producción.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6760012" y="6731913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414A70"/>
          </a:solidFill>
          <a:ln/>
        </p:spPr>
      </p:sp>
      <p:sp>
        <p:nvSpPr>
          <p:cNvPr id="16" name="Shape 13"/>
          <p:cNvSpPr/>
          <p:nvPr/>
        </p:nvSpPr>
        <p:spPr>
          <a:xfrm>
            <a:off x="6280190" y="649200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365260" y="6534507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3</a:t>
            </a:r>
            <a:endParaRPr lang="en-US" sz="2650" dirty="0"/>
          </a:p>
        </p:txBody>
      </p:sp>
      <p:sp>
        <p:nvSpPr>
          <p:cNvPr id="18" name="Text 15"/>
          <p:cNvSpPr/>
          <p:nvPr/>
        </p:nvSpPr>
        <p:spPr>
          <a:xfrm>
            <a:off x="7669411" y="6463665"/>
            <a:ext cx="326267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Contaminación del agua</a:t>
            </a:r>
            <a:endParaRPr lang="en-US" sz="2200" dirty="0"/>
          </a:p>
        </p:txBody>
      </p:sp>
      <p:sp>
        <p:nvSpPr>
          <p:cNvPr id="19" name="Text 16"/>
          <p:cNvSpPr/>
          <p:nvPr/>
        </p:nvSpPr>
        <p:spPr>
          <a:xfrm>
            <a:off x="7669411" y="6954083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Vertido de residuos industriales. Afecta la salud.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074539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Sostenibilidad en los Ecosistemas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832259"/>
            <a:ext cx="3664863" cy="2410897"/>
          </a:xfrm>
          <a:prstGeom prst="roundRect">
            <a:avLst>
              <a:gd name="adj" fmla="val 3952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28224" y="306669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Diseño ecológico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28224" y="3557111"/>
            <a:ext cx="319599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Integración de la ecología en la planificación. Infraestructura verde y materiales sostenibles.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685467" y="2832259"/>
            <a:ext cx="3664863" cy="2410897"/>
          </a:xfrm>
          <a:prstGeom prst="roundRect">
            <a:avLst>
              <a:gd name="adj" fmla="val 3952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919901" y="306669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Gestión integrada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19901" y="3557111"/>
            <a:ext cx="319599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Optimización del uso de recursos. Economía circular y agricultura sostenible.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93790" y="5469969"/>
            <a:ext cx="7556421" cy="1685092"/>
          </a:xfrm>
          <a:prstGeom prst="roundRect">
            <a:avLst>
              <a:gd name="adj" fmla="val 5654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28224" y="5704403"/>
            <a:ext cx="328195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Participación ciudadana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28224" y="6194822"/>
            <a:ext cx="70875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Involucrar a la comunidad. Educación ambiental y estilos de vida sostenibles.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39960"/>
            <a:ext cx="830115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Proyectos Sostenibles Exitosos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Agricultura Urbana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9685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Huertos en azoteas de Nueva York. Alimentos frescos y cohesión social.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Edificios Ecológicos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396859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Bosco Verticale en Milán. Reduce energía y aumenta la biodiversidad.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3815715"/>
            <a:ext cx="291476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Ciudades Inteligentes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396859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Songdo, Corea del Sur. Gestión de recursos y calidad de vida.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59825"/>
            <a:ext cx="954988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FFFFF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Tendencias Futuras en Ecosistemas</a:t>
            </a:r>
            <a:endParaRPr lang="en-US" sz="4450" dirty="0"/>
          </a:p>
        </p:txBody>
      </p:sp>
      <p:sp>
        <p:nvSpPr>
          <p:cNvPr id="3" name="Shape 1"/>
          <p:cNvSpPr/>
          <p:nvPr/>
        </p:nvSpPr>
        <p:spPr>
          <a:xfrm>
            <a:off x="793790" y="2622233"/>
            <a:ext cx="2173724" cy="1306949"/>
          </a:xfrm>
          <a:prstGeom prst="roundRect">
            <a:avLst>
              <a:gd name="adj" fmla="val 7289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721167" y="3076337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1</a:t>
            </a:r>
            <a:endParaRPr lang="en-US" sz="2500" dirty="0"/>
          </a:p>
        </p:txBody>
      </p:sp>
      <p:sp>
        <p:nvSpPr>
          <p:cNvPr id="5" name="Text 3"/>
          <p:cNvSpPr/>
          <p:nvPr/>
        </p:nvSpPr>
        <p:spPr>
          <a:xfrm>
            <a:off x="3194328" y="284904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Tecnologías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3194328" y="3339465"/>
            <a:ext cx="425755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IA y biotecnología. Optimizar recursos.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3080861" y="3913942"/>
            <a:ext cx="10642402" cy="15240"/>
          </a:xfrm>
          <a:prstGeom prst="roundRect">
            <a:avLst>
              <a:gd name="adj" fmla="val 625116"/>
            </a:avLst>
          </a:prstGeom>
          <a:solidFill>
            <a:srgbClr val="414A70"/>
          </a:solidFill>
          <a:ln/>
        </p:spPr>
      </p:sp>
      <p:sp>
        <p:nvSpPr>
          <p:cNvPr id="8" name="Shape 6"/>
          <p:cNvSpPr/>
          <p:nvPr/>
        </p:nvSpPr>
        <p:spPr>
          <a:xfrm>
            <a:off x="793790" y="4042529"/>
            <a:ext cx="4347567" cy="1306949"/>
          </a:xfrm>
          <a:prstGeom prst="roundRect">
            <a:avLst>
              <a:gd name="adj" fmla="val 7289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2808089" y="4496633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2</a:t>
            </a:r>
            <a:endParaRPr lang="en-US" sz="2500" dirty="0"/>
          </a:p>
        </p:txBody>
      </p:sp>
      <p:sp>
        <p:nvSpPr>
          <p:cNvPr id="10" name="Text 8"/>
          <p:cNvSpPr/>
          <p:nvPr/>
        </p:nvSpPr>
        <p:spPr>
          <a:xfrm>
            <a:off x="5368171" y="4269343"/>
            <a:ext cx="283047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Adaptación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5368171" y="4759762"/>
            <a:ext cx="283047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Diseño resiliente al clima.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5254704" y="5334238"/>
            <a:ext cx="8468558" cy="15240"/>
          </a:xfrm>
          <a:prstGeom prst="roundRect">
            <a:avLst>
              <a:gd name="adj" fmla="val 625116"/>
            </a:avLst>
          </a:prstGeom>
          <a:solidFill>
            <a:srgbClr val="414A70"/>
          </a:solidFill>
          <a:ln/>
        </p:spPr>
      </p:sp>
      <p:sp>
        <p:nvSpPr>
          <p:cNvPr id="13" name="Shape 11"/>
          <p:cNvSpPr/>
          <p:nvPr/>
        </p:nvSpPr>
        <p:spPr>
          <a:xfrm>
            <a:off x="793790" y="5462826"/>
            <a:ext cx="6521410" cy="1306949"/>
          </a:xfrm>
          <a:prstGeom prst="roundRect">
            <a:avLst>
              <a:gd name="adj" fmla="val 7289"/>
            </a:avLst>
          </a:prstGeom>
          <a:solidFill>
            <a:srgbClr val="283157"/>
          </a:solidFill>
          <a:ln w="7620">
            <a:solidFill>
              <a:srgbClr val="414A70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3895011" y="5916930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3</a:t>
            </a:r>
            <a:endParaRPr lang="en-US" sz="2500" dirty="0"/>
          </a:p>
        </p:txBody>
      </p:sp>
      <p:sp>
        <p:nvSpPr>
          <p:cNvPr id="15" name="Text 13"/>
          <p:cNvSpPr/>
          <p:nvPr/>
        </p:nvSpPr>
        <p:spPr>
          <a:xfrm>
            <a:off x="7542014" y="568964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EBECEF"/>
                </a:solidFill>
                <a:latin typeface="Fraunces Medium" pitchFamily="34" charset="0"/>
                <a:ea typeface="Fraunces Medium" pitchFamily="34" charset="-122"/>
                <a:cs typeface="Fraunces Medium" pitchFamily="34" charset="-120"/>
              </a:rPr>
              <a:t>Integración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7542014" y="6180058"/>
            <a:ext cx="285750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EBECEF"/>
                </a:solidFill>
                <a:latin typeface="Epilogue" pitchFamily="34" charset="0"/>
                <a:ea typeface="Epilogue" pitchFamily="34" charset="-122"/>
                <a:cs typeface="Epilogue" pitchFamily="34" charset="-120"/>
              </a:rPr>
              <a:t>Espacios verdes urbanos.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470</Words>
  <Application>Microsoft Office PowerPoint</Application>
  <PresentationFormat>Personalizado</PresentationFormat>
  <Paragraphs>83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Aptos</vt:lpstr>
      <vt:lpstr>Arial</vt:lpstr>
      <vt:lpstr>Epilogue</vt:lpstr>
      <vt:lpstr>Fraunces Medium</vt:lpstr>
      <vt:lpstr>Aptos Display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Zohelia Isledy</cp:lastModifiedBy>
  <cp:revision>2</cp:revision>
  <dcterms:created xsi:type="dcterms:W3CDTF">2025-03-14T01:25:29Z</dcterms:created>
  <dcterms:modified xsi:type="dcterms:W3CDTF">2025-03-14T01:45:34Z</dcterms:modified>
</cp:coreProperties>
</file>