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Dela Gothic One" panose="020B0604020202020204" charset="-128"/>
      <p:regular r:id="rId12"/>
    </p:embeddedFont>
    <p:embeddedFont>
      <p:font typeface="DM Sans" pitchFamily="2" charset="0"/>
      <p:regular r:id="rId13"/>
      <p:bold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909"/>
    <a:srgbClr val="0C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0" d="100"/>
          <a:sy n="60" d="100"/>
        </p:scale>
        <p:origin x="6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34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8004312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698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731859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7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37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1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264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536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4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962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12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3859256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18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180410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5012697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los estilos de texto del patrón</a:t>
            </a:r>
          </a:p>
        </p:txBody>
      </p:sp>
      <p:sp>
        <p:nvSpPr>
          <p:cNvPr id="4" name="Content Placeholder 3"/>
          <p:cNvSpPr>
            <a:spLocks noGrp="1"/>
          </p:cNvSpPr>
          <p:nvPr>
            <p:ph sz="half" idx="2"/>
          </p:nvPr>
        </p:nvSpPr>
        <p:spPr>
          <a:xfrm>
            <a:off x="1007746" y="3006090"/>
            <a:ext cx="6189344" cy="44215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los estilos de texto del patrón</a:t>
            </a:r>
          </a:p>
        </p:txBody>
      </p:sp>
      <p:sp>
        <p:nvSpPr>
          <p:cNvPr id="6" name="Content Placeholder 5"/>
          <p:cNvSpPr>
            <a:spLocks noGrp="1"/>
          </p:cNvSpPr>
          <p:nvPr>
            <p:ph sz="quarter" idx="4"/>
          </p:nvPr>
        </p:nvSpPr>
        <p:spPr>
          <a:xfrm>
            <a:off x="7406640" y="3006090"/>
            <a:ext cx="6219826" cy="44215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7142821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2762797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491622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544588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447643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3/13/2025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304864843"/>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1878330"/>
            <a:ext cx="7627382" cy="2138124"/>
          </a:xfrm>
          <a:prstGeom prst="rect">
            <a:avLst/>
          </a:prstGeom>
          <a:noFill/>
          <a:ln/>
        </p:spPr>
        <p:txBody>
          <a:bodyPr wrap="squar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Ecosistemas Acuáticos: Un Mundo Bajo la Superficie</a:t>
            </a:r>
            <a:endParaRPr lang="en-US" sz="4450" dirty="0"/>
          </a:p>
        </p:txBody>
      </p:sp>
      <p:sp>
        <p:nvSpPr>
          <p:cNvPr id="4" name="Text 1"/>
          <p:cNvSpPr/>
          <p:nvPr/>
        </p:nvSpPr>
        <p:spPr>
          <a:xfrm>
            <a:off x="758309" y="4341376"/>
            <a:ext cx="7627382" cy="138684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Exploraremos la diversidad e importancia de estos mundos ocultos. Los ecosistemas acuáticos son cruciales para la vida. Cubren el 70% de la superficie terrestre y proporcionan el 50% del oxígeno que respiramos. Además, albergan el 80% de la biodiversidad del planeta.</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2288500"/>
            <a:ext cx="9326404" cy="712708"/>
          </a:xfrm>
          <a:prstGeom prst="rect">
            <a:avLst/>
          </a:prstGeom>
          <a:noFill/>
          <a:ln/>
        </p:spPr>
        <p:txBody>
          <a:bodyPr wrap="non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Ecosistemas de Agua Dulce</a:t>
            </a:r>
            <a:endParaRPr lang="en-US" sz="4450" dirty="0"/>
          </a:p>
        </p:txBody>
      </p:sp>
      <p:sp>
        <p:nvSpPr>
          <p:cNvPr id="3" name="Text 1"/>
          <p:cNvSpPr/>
          <p:nvPr/>
        </p:nvSpPr>
        <p:spPr>
          <a:xfrm>
            <a:off x="758309" y="3542705"/>
            <a:ext cx="2850713"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Ríos</a:t>
            </a:r>
            <a:endParaRPr lang="en-US" sz="2200" dirty="0"/>
          </a:p>
        </p:txBody>
      </p:sp>
      <p:sp>
        <p:nvSpPr>
          <p:cNvPr id="4" name="Text 2"/>
          <p:cNvSpPr/>
          <p:nvPr/>
        </p:nvSpPr>
        <p:spPr>
          <a:xfrm>
            <a:off x="758309" y="4115514"/>
            <a:ext cx="2881908"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Cuerpos de agua fluyentes, vitales para el transporte de nutrientes.</a:t>
            </a:r>
            <a:endParaRPr lang="en-US" sz="1700" dirty="0"/>
          </a:p>
        </p:txBody>
      </p:sp>
      <p:sp>
        <p:nvSpPr>
          <p:cNvPr id="5" name="Text 3"/>
          <p:cNvSpPr/>
          <p:nvPr/>
        </p:nvSpPr>
        <p:spPr>
          <a:xfrm>
            <a:off x="4176474" y="3542705"/>
            <a:ext cx="2850713"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Lagos</a:t>
            </a:r>
            <a:endParaRPr lang="en-US" sz="2200" dirty="0"/>
          </a:p>
        </p:txBody>
      </p:sp>
      <p:sp>
        <p:nvSpPr>
          <p:cNvPr id="6" name="Text 4"/>
          <p:cNvSpPr/>
          <p:nvPr/>
        </p:nvSpPr>
        <p:spPr>
          <a:xfrm>
            <a:off x="4176474" y="4115514"/>
            <a:ext cx="2881908"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Grandes masas de agua estancada, con diversa vida acuática.</a:t>
            </a:r>
            <a:endParaRPr lang="en-US" sz="1700" dirty="0"/>
          </a:p>
        </p:txBody>
      </p:sp>
      <p:sp>
        <p:nvSpPr>
          <p:cNvPr id="7" name="Text 5"/>
          <p:cNvSpPr/>
          <p:nvPr/>
        </p:nvSpPr>
        <p:spPr>
          <a:xfrm>
            <a:off x="7594640" y="3542705"/>
            <a:ext cx="2850713"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Estanques</a:t>
            </a:r>
            <a:endParaRPr lang="en-US" sz="2200" dirty="0"/>
          </a:p>
        </p:txBody>
      </p:sp>
      <p:sp>
        <p:nvSpPr>
          <p:cNvPr id="8" name="Text 6"/>
          <p:cNvSpPr/>
          <p:nvPr/>
        </p:nvSpPr>
        <p:spPr>
          <a:xfrm>
            <a:off x="7594640" y="4115514"/>
            <a:ext cx="2881908"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Pequeños cuerpos de agua, a menudo artificiales, ricos en flora.</a:t>
            </a:r>
            <a:endParaRPr lang="en-US" sz="1700" dirty="0"/>
          </a:p>
        </p:txBody>
      </p:sp>
      <p:sp>
        <p:nvSpPr>
          <p:cNvPr id="9" name="Text 7"/>
          <p:cNvSpPr/>
          <p:nvPr/>
        </p:nvSpPr>
        <p:spPr>
          <a:xfrm>
            <a:off x="11012805" y="3542705"/>
            <a:ext cx="2850713"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Arroyos</a:t>
            </a:r>
            <a:endParaRPr lang="en-US" sz="2200" dirty="0"/>
          </a:p>
        </p:txBody>
      </p:sp>
      <p:sp>
        <p:nvSpPr>
          <p:cNvPr id="10" name="Text 8"/>
          <p:cNvSpPr/>
          <p:nvPr/>
        </p:nvSpPr>
        <p:spPr>
          <a:xfrm>
            <a:off x="11012805" y="4115514"/>
            <a:ext cx="2881908"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Pequeños cursos de agua, importantes para la hidrología local.</a:t>
            </a:r>
            <a:endParaRPr lang="en-US" sz="1700" dirty="0"/>
          </a:p>
        </p:txBody>
      </p:sp>
      <p:sp>
        <p:nvSpPr>
          <p:cNvPr id="11" name="Text 9"/>
          <p:cNvSpPr/>
          <p:nvPr/>
        </p:nvSpPr>
        <p:spPr>
          <a:xfrm>
            <a:off x="758309" y="5594271"/>
            <a:ext cx="13113782" cy="346710"/>
          </a:xfrm>
          <a:prstGeom prst="rect">
            <a:avLst/>
          </a:prstGeom>
          <a:noFill/>
          <a:ln/>
        </p:spPr>
        <p:txBody>
          <a:bodyPr wrap="non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El Lago Baikal contiene el 20% del agua dulce no congelada del mundo, un recurso invaluable.</a:t>
            </a:r>
            <a:endParaRPr lang="en-US" sz="1700" dirty="0"/>
          </a:p>
        </p:txBody>
      </p:sp>
      <p:sp>
        <p:nvSpPr>
          <p:cNvPr id="12" name="Rectángulo 11">
            <a:extLst>
              <a:ext uri="{FF2B5EF4-FFF2-40B4-BE49-F238E27FC236}">
                <a16:creationId xmlns:a16="http://schemas.microsoft.com/office/drawing/2014/main" id="{64D28400-9697-D43D-5400-04B79F1362FE}"/>
              </a:ext>
            </a:extLst>
          </p:cNvPr>
          <p:cNvSpPr/>
          <p:nvPr/>
        </p:nvSpPr>
        <p:spPr>
          <a:xfrm>
            <a:off x="12535593" y="7414953"/>
            <a:ext cx="2094807" cy="81464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O">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1417677"/>
            <a:ext cx="7377351" cy="712708"/>
          </a:xfrm>
          <a:prstGeom prst="rect">
            <a:avLst/>
          </a:prstGeom>
          <a:noFill/>
          <a:ln/>
        </p:spPr>
        <p:txBody>
          <a:bodyPr wrap="non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Ecosistemas Marinos</a:t>
            </a:r>
            <a:endParaRPr lang="en-US" sz="4450" dirty="0"/>
          </a:p>
        </p:txBody>
      </p:sp>
      <p:sp>
        <p:nvSpPr>
          <p:cNvPr id="4" name="Shape 1"/>
          <p:cNvSpPr/>
          <p:nvPr/>
        </p:nvSpPr>
        <p:spPr>
          <a:xfrm>
            <a:off x="758309" y="2699028"/>
            <a:ext cx="487442" cy="487442"/>
          </a:xfrm>
          <a:prstGeom prst="roundRect">
            <a:avLst>
              <a:gd name="adj" fmla="val 18669"/>
            </a:avLst>
          </a:prstGeom>
          <a:solidFill>
            <a:srgbClr val="740B0B"/>
          </a:solidFill>
          <a:ln w="7620">
            <a:solidFill>
              <a:srgbClr val="8D2424"/>
            </a:solidFill>
            <a:prstDash val="solid"/>
          </a:ln>
        </p:spPr>
      </p:sp>
      <p:sp>
        <p:nvSpPr>
          <p:cNvPr id="5" name="Text 2"/>
          <p:cNvSpPr/>
          <p:nvPr/>
        </p:nvSpPr>
        <p:spPr>
          <a:xfrm>
            <a:off x="830997" y="2728972"/>
            <a:ext cx="342067" cy="427553"/>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1</a:t>
            </a:r>
            <a:endParaRPr lang="en-US" sz="2650" dirty="0"/>
          </a:p>
        </p:txBody>
      </p:sp>
      <p:sp>
        <p:nvSpPr>
          <p:cNvPr id="6" name="Text 3"/>
          <p:cNvSpPr/>
          <p:nvPr/>
        </p:nvSpPr>
        <p:spPr>
          <a:xfrm>
            <a:off x="1462326" y="2699028"/>
            <a:ext cx="2906554" cy="356235"/>
          </a:xfrm>
          <a:prstGeom prst="rect">
            <a:avLst/>
          </a:prstGeom>
          <a:noFill/>
          <a:ln/>
        </p:spPr>
        <p:txBody>
          <a:bodyPr wrap="non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Océanos y Mares</a:t>
            </a:r>
            <a:endParaRPr lang="en-US" sz="2200" dirty="0"/>
          </a:p>
        </p:txBody>
      </p:sp>
      <p:sp>
        <p:nvSpPr>
          <p:cNvPr id="7" name="Text 4"/>
          <p:cNvSpPr/>
          <p:nvPr/>
        </p:nvSpPr>
        <p:spPr>
          <a:xfrm>
            <a:off x="1462326" y="3185160"/>
            <a:ext cx="3001447"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Regulan el clima global y albergan una gran biodiversidad.</a:t>
            </a:r>
            <a:endParaRPr lang="en-US" sz="1700" dirty="0"/>
          </a:p>
        </p:txBody>
      </p:sp>
      <p:sp>
        <p:nvSpPr>
          <p:cNvPr id="8" name="Shape 5"/>
          <p:cNvSpPr/>
          <p:nvPr/>
        </p:nvSpPr>
        <p:spPr>
          <a:xfrm>
            <a:off x="4680347" y="2699028"/>
            <a:ext cx="487442" cy="487442"/>
          </a:xfrm>
          <a:prstGeom prst="roundRect">
            <a:avLst>
              <a:gd name="adj" fmla="val 18669"/>
            </a:avLst>
          </a:prstGeom>
          <a:solidFill>
            <a:srgbClr val="740B0B"/>
          </a:solidFill>
          <a:ln w="7620">
            <a:solidFill>
              <a:srgbClr val="8D2424"/>
            </a:solidFill>
            <a:prstDash val="solid"/>
          </a:ln>
        </p:spPr>
      </p:sp>
      <p:sp>
        <p:nvSpPr>
          <p:cNvPr id="9" name="Text 6"/>
          <p:cNvSpPr/>
          <p:nvPr/>
        </p:nvSpPr>
        <p:spPr>
          <a:xfrm>
            <a:off x="4753035" y="2728972"/>
            <a:ext cx="342067" cy="427553"/>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2</a:t>
            </a:r>
            <a:endParaRPr lang="en-US" sz="2650" dirty="0"/>
          </a:p>
        </p:txBody>
      </p:sp>
      <p:sp>
        <p:nvSpPr>
          <p:cNvPr id="10" name="Text 7"/>
          <p:cNvSpPr/>
          <p:nvPr/>
        </p:nvSpPr>
        <p:spPr>
          <a:xfrm>
            <a:off x="5384363" y="2699028"/>
            <a:ext cx="3001447" cy="712470"/>
          </a:xfrm>
          <a:prstGeom prst="rect">
            <a:avLst/>
          </a:prstGeom>
          <a:noFill/>
          <a:ln/>
        </p:spPr>
        <p:txBody>
          <a:bodyPr wrap="squar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Arrecifes de Coral</a:t>
            </a:r>
            <a:endParaRPr lang="en-US" sz="2200" dirty="0"/>
          </a:p>
        </p:txBody>
      </p:sp>
      <p:sp>
        <p:nvSpPr>
          <p:cNvPr id="11" name="Text 8"/>
          <p:cNvSpPr/>
          <p:nvPr/>
        </p:nvSpPr>
        <p:spPr>
          <a:xfrm>
            <a:off x="5384363" y="3541395"/>
            <a:ext cx="3001447"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Ecosistemas ricos que sustentan el 25% de la vida marina.</a:t>
            </a:r>
            <a:endParaRPr lang="en-US" sz="1700" dirty="0"/>
          </a:p>
        </p:txBody>
      </p:sp>
      <p:sp>
        <p:nvSpPr>
          <p:cNvPr id="12" name="Shape 9"/>
          <p:cNvSpPr/>
          <p:nvPr/>
        </p:nvSpPr>
        <p:spPr>
          <a:xfrm>
            <a:off x="758309" y="5041821"/>
            <a:ext cx="487442" cy="487442"/>
          </a:xfrm>
          <a:prstGeom prst="roundRect">
            <a:avLst>
              <a:gd name="adj" fmla="val 18669"/>
            </a:avLst>
          </a:prstGeom>
          <a:solidFill>
            <a:srgbClr val="740B0B"/>
          </a:solidFill>
          <a:ln w="7620">
            <a:solidFill>
              <a:srgbClr val="8D2424"/>
            </a:solidFill>
            <a:prstDash val="solid"/>
          </a:ln>
        </p:spPr>
      </p:sp>
      <p:sp>
        <p:nvSpPr>
          <p:cNvPr id="13" name="Text 10"/>
          <p:cNvSpPr/>
          <p:nvPr/>
        </p:nvSpPr>
        <p:spPr>
          <a:xfrm>
            <a:off x="830997" y="5071765"/>
            <a:ext cx="342067" cy="427553"/>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3</a:t>
            </a:r>
            <a:endParaRPr lang="en-US" sz="2650" dirty="0"/>
          </a:p>
        </p:txBody>
      </p:sp>
      <p:sp>
        <p:nvSpPr>
          <p:cNvPr id="14" name="Text 11"/>
          <p:cNvSpPr/>
          <p:nvPr/>
        </p:nvSpPr>
        <p:spPr>
          <a:xfrm>
            <a:off x="1462326" y="5041821"/>
            <a:ext cx="2850713" cy="356235"/>
          </a:xfrm>
          <a:prstGeom prst="rect">
            <a:avLst/>
          </a:prstGeom>
          <a:noFill/>
          <a:ln/>
        </p:spPr>
        <p:txBody>
          <a:bodyPr wrap="non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Zonas Costeras</a:t>
            </a:r>
            <a:endParaRPr lang="en-US" sz="2200" dirty="0"/>
          </a:p>
        </p:txBody>
      </p:sp>
      <p:sp>
        <p:nvSpPr>
          <p:cNvPr id="15" name="Text 12"/>
          <p:cNvSpPr/>
          <p:nvPr/>
        </p:nvSpPr>
        <p:spPr>
          <a:xfrm>
            <a:off x="1462326" y="5527953"/>
            <a:ext cx="6923365" cy="346710"/>
          </a:xfrm>
          <a:prstGeom prst="rect">
            <a:avLst/>
          </a:prstGeom>
          <a:noFill/>
          <a:ln/>
        </p:spPr>
        <p:txBody>
          <a:bodyPr wrap="non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Protegen las costas y son importantes para la pesca.</a:t>
            </a:r>
            <a:endParaRPr lang="en-US" sz="1700" dirty="0"/>
          </a:p>
        </p:txBody>
      </p:sp>
      <p:sp>
        <p:nvSpPr>
          <p:cNvPr id="16" name="Text 13"/>
          <p:cNvSpPr/>
          <p:nvPr/>
        </p:nvSpPr>
        <p:spPr>
          <a:xfrm>
            <a:off x="758309" y="6118384"/>
            <a:ext cx="7627382" cy="69342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La Gran Barrera de Coral es un tesoro mundial amenazado por el cambio climático.</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314"/>
          </a:xfrm>
          <a:prstGeom prst="rect">
            <a:avLst/>
          </a:prstGeom>
        </p:spPr>
      </p:pic>
      <p:sp>
        <p:nvSpPr>
          <p:cNvPr id="3" name="Text 0"/>
          <p:cNvSpPr/>
          <p:nvPr/>
        </p:nvSpPr>
        <p:spPr>
          <a:xfrm>
            <a:off x="645795" y="507444"/>
            <a:ext cx="7852410" cy="1213961"/>
          </a:xfrm>
          <a:prstGeom prst="rect">
            <a:avLst/>
          </a:prstGeom>
          <a:noFill/>
          <a:ln/>
        </p:spPr>
        <p:txBody>
          <a:bodyPr wrap="square" lIns="0" tIns="0" rIns="0" bIns="0" rtlCol="0" anchor="t"/>
          <a:lstStyle/>
          <a:p>
            <a:pPr marL="0" indent="0">
              <a:lnSpc>
                <a:spcPts val="4750"/>
              </a:lnSpc>
              <a:buNone/>
            </a:pPr>
            <a:r>
              <a:rPr lang="en-US" sz="3800" dirty="0">
                <a:solidFill>
                  <a:srgbClr val="FAEBEB"/>
                </a:solidFill>
                <a:latin typeface="Dela Gothic One" pitchFamily="34" charset="0"/>
                <a:ea typeface="Dela Gothic One" pitchFamily="34" charset="-122"/>
                <a:cs typeface="Dela Gothic One" pitchFamily="34" charset="-120"/>
              </a:rPr>
              <a:t>Humedales: Ecosistemas de Transición</a:t>
            </a:r>
            <a:endParaRPr lang="en-US" sz="3800" dirty="0"/>
          </a:p>
        </p:txBody>
      </p:sp>
      <p:sp>
        <p:nvSpPr>
          <p:cNvPr id="4" name="Shape 1"/>
          <p:cNvSpPr/>
          <p:nvPr/>
        </p:nvSpPr>
        <p:spPr>
          <a:xfrm>
            <a:off x="645795" y="1998107"/>
            <a:ext cx="7852410" cy="1093351"/>
          </a:xfrm>
          <a:prstGeom prst="roundRect">
            <a:avLst>
              <a:gd name="adj" fmla="val 7089"/>
            </a:avLst>
          </a:prstGeom>
          <a:solidFill>
            <a:srgbClr val="740B0B"/>
          </a:solidFill>
          <a:ln w="7620">
            <a:solidFill>
              <a:srgbClr val="8D2424"/>
            </a:solidFill>
            <a:prstDash val="solid"/>
          </a:ln>
        </p:spPr>
      </p:sp>
      <p:sp>
        <p:nvSpPr>
          <p:cNvPr id="5" name="Text 2"/>
          <p:cNvSpPr/>
          <p:nvPr/>
        </p:nvSpPr>
        <p:spPr>
          <a:xfrm>
            <a:off x="837843" y="2190155"/>
            <a:ext cx="2428042" cy="303371"/>
          </a:xfrm>
          <a:prstGeom prst="rect">
            <a:avLst/>
          </a:prstGeom>
          <a:noFill/>
          <a:ln/>
        </p:spPr>
        <p:txBody>
          <a:bodyPr wrap="none" lIns="0" tIns="0" rIns="0" bIns="0" rtlCol="0" anchor="t"/>
          <a:lstStyle/>
          <a:p>
            <a:pPr marL="0" indent="0">
              <a:lnSpc>
                <a:spcPts val="2350"/>
              </a:lnSpc>
              <a:buNone/>
            </a:pPr>
            <a:r>
              <a:rPr lang="en-US" sz="1900" dirty="0">
                <a:solidFill>
                  <a:srgbClr val="FFE5E5"/>
                </a:solidFill>
                <a:latin typeface="Dela Gothic One" pitchFamily="34" charset="0"/>
                <a:ea typeface="Dela Gothic One" pitchFamily="34" charset="-122"/>
                <a:cs typeface="Dela Gothic One" pitchFamily="34" charset="-120"/>
              </a:rPr>
              <a:t>Pantanos</a:t>
            </a:r>
            <a:endParaRPr lang="en-US" sz="1900" dirty="0"/>
          </a:p>
        </p:txBody>
      </p:sp>
      <p:sp>
        <p:nvSpPr>
          <p:cNvPr id="6" name="Text 3"/>
          <p:cNvSpPr/>
          <p:nvPr/>
        </p:nvSpPr>
        <p:spPr>
          <a:xfrm>
            <a:off x="837843" y="2604135"/>
            <a:ext cx="7468314" cy="295275"/>
          </a:xfrm>
          <a:prstGeom prst="rect">
            <a:avLst/>
          </a:prstGeom>
          <a:noFill/>
          <a:ln/>
        </p:spPr>
        <p:txBody>
          <a:bodyPr wrap="none" lIns="0" tIns="0" rIns="0" bIns="0" rtlCol="0" anchor="t"/>
          <a:lstStyle/>
          <a:p>
            <a:pPr marL="0" indent="0">
              <a:lnSpc>
                <a:spcPts val="2300"/>
              </a:lnSpc>
              <a:buNone/>
            </a:pPr>
            <a:r>
              <a:rPr lang="en-US" sz="1450" dirty="0">
                <a:solidFill>
                  <a:srgbClr val="FFE5E5"/>
                </a:solidFill>
                <a:latin typeface="DM Sans" pitchFamily="34" charset="0"/>
                <a:ea typeface="DM Sans" pitchFamily="34" charset="-122"/>
                <a:cs typeface="DM Sans" pitchFamily="34" charset="-120"/>
              </a:rPr>
              <a:t>Suelos inundados con vegetación herbácea.</a:t>
            </a:r>
            <a:endParaRPr lang="en-US" sz="1450" dirty="0"/>
          </a:p>
        </p:txBody>
      </p:sp>
      <p:sp>
        <p:nvSpPr>
          <p:cNvPr id="7" name="Shape 4"/>
          <p:cNvSpPr/>
          <p:nvPr/>
        </p:nvSpPr>
        <p:spPr>
          <a:xfrm>
            <a:off x="645795" y="3275886"/>
            <a:ext cx="7852410" cy="1093351"/>
          </a:xfrm>
          <a:prstGeom prst="roundRect">
            <a:avLst>
              <a:gd name="adj" fmla="val 7089"/>
            </a:avLst>
          </a:prstGeom>
          <a:solidFill>
            <a:srgbClr val="740B0B"/>
          </a:solidFill>
          <a:ln w="7620">
            <a:solidFill>
              <a:srgbClr val="8D2424"/>
            </a:solidFill>
            <a:prstDash val="solid"/>
          </a:ln>
        </p:spPr>
      </p:sp>
      <p:sp>
        <p:nvSpPr>
          <p:cNvPr id="8" name="Text 5"/>
          <p:cNvSpPr/>
          <p:nvPr/>
        </p:nvSpPr>
        <p:spPr>
          <a:xfrm>
            <a:off x="837843" y="3467933"/>
            <a:ext cx="2428042" cy="303371"/>
          </a:xfrm>
          <a:prstGeom prst="rect">
            <a:avLst/>
          </a:prstGeom>
          <a:noFill/>
          <a:ln/>
        </p:spPr>
        <p:txBody>
          <a:bodyPr wrap="none" lIns="0" tIns="0" rIns="0" bIns="0" rtlCol="0" anchor="t"/>
          <a:lstStyle/>
          <a:p>
            <a:pPr marL="0" indent="0">
              <a:lnSpc>
                <a:spcPts val="2350"/>
              </a:lnSpc>
              <a:buNone/>
            </a:pPr>
            <a:r>
              <a:rPr lang="en-US" sz="1900" dirty="0">
                <a:solidFill>
                  <a:srgbClr val="FFE5E5"/>
                </a:solidFill>
                <a:latin typeface="Dela Gothic One" pitchFamily="34" charset="0"/>
                <a:ea typeface="Dela Gothic One" pitchFamily="34" charset="-122"/>
                <a:cs typeface="Dela Gothic One" pitchFamily="34" charset="-120"/>
              </a:rPr>
              <a:t>Marismas</a:t>
            </a:r>
            <a:endParaRPr lang="en-US" sz="1900" dirty="0"/>
          </a:p>
        </p:txBody>
      </p:sp>
      <p:sp>
        <p:nvSpPr>
          <p:cNvPr id="9" name="Text 6"/>
          <p:cNvSpPr/>
          <p:nvPr/>
        </p:nvSpPr>
        <p:spPr>
          <a:xfrm>
            <a:off x="837843" y="3881914"/>
            <a:ext cx="7468314" cy="295275"/>
          </a:xfrm>
          <a:prstGeom prst="rect">
            <a:avLst/>
          </a:prstGeom>
          <a:noFill/>
          <a:ln/>
        </p:spPr>
        <p:txBody>
          <a:bodyPr wrap="none" lIns="0" tIns="0" rIns="0" bIns="0" rtlCol="0" anchor="t"/>
          <a:lstStyle/>
          <a:p>
            <a:pPr marL="0" indent="0">
              <a:lnSpc>
                <a:spcPts val="2300"/>
              </a:lnSpc>
              <a:buNone/>
            </a:pPr>
            <a:r>
              <a:rPr lang="en-US" sz="1450" dirty="0">
                <a:solidFill>
                  <a:srgbClr val="FFE5E5"/>
                </a:solidFill>
                <a:latin typeface="DM Sans" pitchFamily="34" charset="0"/>
                <a:ea typeface="DM Sans" pitchFamily="34" charset="-122"/>
                <a:cs typeface="DM Sans" pitchFamily="34" charset="-120"/>
              </a:rPr>
              <a:t>Humedales costeros influenciados por las mareas.</a:t>
            </a:r>
            <a:endParaRPr lang="en-US" sz="1450" dirty="0"/>
          </a:p>
        </p:txBody>
      </p:sp>
      <p:sp>
        <p:nvSpPr>
          <p:cNvPr id="10" name="Shape 7"/>
          <p:cNvSpPr/>
          <p:nvPr/>
        </p:nvSpPr>
        <p:spPr>
          <a:xfrm>
            <a:off x="645795" y="4553664"/>
            <a:ext cx="7852410" cy="1093351"/>
          </a:xfrm>
          <a:prstGeom prst="roundRect">
            <a:avLst>
              <a:gd name="adj" fmla="val 7089"/>
            </a:avLst>
          </a:prstGeom>
          <a:solidFill>
            <a:srgbClr val="740B0B"/>
          </a:solidFill>
          <a:ln w="7620">
            <a:solidFill>
              <a:srgbClr val="8D2424"/>
            </a:solidFill>
            <a:prstDash val="solid"/>
          </a:ln>
        </p:spPr>
      </p:sp>
      <p:sp>
        <p:nvSpPr>
          <p:cNvPr id="11" name="Text 8"/>
          <p:cNvSpPr/>
          <p:nvPr/>
        </p:nvSpPr>
        <p:spPr>
          <a:xfrm>
            <a:off x="837843" y="4745712"/>
            <a:ext cx="2428042" cy="303371"/>
          </a:xfrm>
          <a:prstGeom prst="rect">
            <a:avLst/>
          </a:prstGeom>
          <a:noFill/>
          <a:ln/>
        </p:spPr>
        <p:txBody>
          <a:bodyPr wrap="none" lIns="0" tIns="0" rIns="0" bIns="0" rtlCol="0" anchor="t"/>
          <a:lstStyle/>
          <a:p>
            <a:pPr marL="0" indent="0">
              <a:lnSpc>
                <a:spcPts val="2350"/>
              </a:lnSpc>
              <a:buNone/>
            </a:pPr>
            <a:r>
              <a:rPr lang="en-US" sz="1900" dirty="0">
                <a:solidFill>
                  <a:srgbClr val="FFE5E5"/>
                </a:solidFill>
                <a:latin typeface="Dela Gothic One" pitchFamily="34" charset="0"/>
                <a:ea typeface="Dela Gothic One" pitchFamily="34" charset="-122"/>
                <a:cs typeface="Dela Gothic One" pitchFamily="34" charset="-120"/>
              </a:rPr>
              <a:t>Turberas</a:t>
            </a:r>
            <a:endParaRPr lang="en-US" sz="1900" dirty="0"/>
          </a:p>
        </p:txBody>
      </p:sp>
      <p:sp>
        <p:nvSpPr>
          <p:cNvPr id="12" name="Text 9"/>
          <p:cNvSpPr/>
          <p:nvPr/>
        </p:nvSpPr>
        <p:spPr>
          <a:xfrm>
            <a:off x="837843" y="5159693"/>
            <a:ext cx="7468314" cy="295275"/>
          </a:xfrm>
          <a:prstGeom prst="rect">
            <a:avLst/>
          </a:prstGeom>
          <a:noFill/>
          <a:ln/>
        </p:spPr>
        <p:txBody>
          <a:bodyPr wrap="none" lIns="0" tIns="0" rIns="0" bIns="0" rtlCol="0" anchor="t"/>
          <a:lstStyle/>
          <a:p>
            <a:pPr marL="0" indent="0">
              <a:lnSpc>
                <a:spcPts val="2300"/>
              </a:lnSpc>
              <a:buNone/>
            </a:pPr>
            <a:r>
              <a:rPr lang="en-US" sz="1450" dirty="0">
                <a:solidFill>
                  <a:srgbClr val="FFE5E5"/>
                </a:solidFill>
                <a:latin typeface="DM Sans" pitchFamily="34" charset="0"/>
                <a:ea typeface="DM Sans" pitchFamily="34" charset="-122"/>
                <a:cs typeface="DM Sans" pitchFamily="34" charset="-120"/>
              </a:rPr>
              <a:t>Acumulaciones de materia orgánica en descomposición.</a:t>
            </a:r>
            <a:endParaRPr lang="en-US" sz="1450" dirty="0"/>
          </a:p>
        </p:txBody>
      </p:sp>
      <p:sp>
        <p:nvSpPr>
          <p:cNvPr id="13" name="Shape 10"/>
          <p:cNvSpPr/>
          <p:nvPr/>
        </p:nvSpPr>
        <p:spPr>
          <a:xfrm>
            <a:off x="645795" y="5831443"/>
            <a:ext cx="7852410" cy="1093351"/>
          </a:xfrm>
          <a:prstGeom prst="roundRect">
            <a:avLst>
              <a:gd name="adj" fmla="val 7089"/>
            </a:avLst>
          </a:prstGeom>
          <a:solidFill>
            <a:srgbClr val="740B0B"/>
          </a:solidFill>
          <a:ln w="7620">
            <a:solidFill>
              <a:srgbClr val="8D2424"/>
            </a:solidFill>
            <a:prstDash val="solid"/>
          </a:ln>
        </p:spPr>
      </p:sp>
      <p:sp>
        <p:nvSpPr>
          <p:cNvPr id="14" name="Text 11"/>
          <p:cNvSpPr/>
          <p:nvPr/>
        </p:nvSpPr>
        <p:spPr>
          <a:xfrm>
            <a:off x="837843" y="6023491"/>
            <a:ext cx="2428042" cy="303371"/>
          </a:xfrm>
          <a:prstGeom prst="rect">
            <a:avLst/>
          </a:prstGeom>
          <a:noFill/>
          <a:ln/>
        </p:spPr>
        <p:txBody>
          <a:bodyPr wrap="none" lIns="0" tIns="0" rIns="0" bIns="0" rtlCol="0" anchor="t"/>
          <a:lstStyle/>
          <a:p>
            <a:pPr marL="0" indent="0">
              <a:lnSpc>
                <a:spcPts val="2350"/>
              </a:lnSpc>
              <a:buNone/>
            </a:pPr>
            <a:r>
              <a:rPr lang="en-US" sz="1900" dirty="0">
                <a:solidFill>
                  <a:srgbClr val="FFE5E5"/>
                </a:solidFill>
                <a:latin typeface="Dela Gothic One" pitchFamily="34" charset="0"/>
                <a:ea typeface="Dela Gothic One" pitchFamily="34" charset="-122"/>
                <a:cs typeface="Dela Gothic One" pitchFamily="34" charset="-120"/>
              </a:rPr>
              <a:t>Manglares</a:t>
            </a:r>
            <a:endParaRPr lang="en-US" sz="1900" dirty="0"/>
          </a:p>
        </p:txBody>
      </p:sp>
      <p:sp>
        <p:nvSpPr>
          <p:cNvPr id="15" name="Text 12"/>
          <p:cNvSpPr/>
          <p:nvPr/>
        </p:nvSpPr>
        <p:spPr>
          <a:xfrm>
            <a:off x="837843" y="6437471"/>
            <a:ext cx="7468314" cy="295275"/>
          </a:xfrm>
          <a:prstGeom prst="rect">
            <a:avLst/>
          </a:prstGeom>
          <a:noFill/>
          <a:ln/>
        </p:spPr>
        <p:txBody>
          <a:bodyPr wrap="none" lIns="0" tIns="0" rIns="0" bIns="0" rtlCol="0" anchor="t"/>
          <a:lstStyle/>
          <a:p>
            <a:pPr marL="0" indent="0">
              <a:lnSpc>
                <a:spcPts val="2300"/>
              </a:lnSpc>
              <a:buNone/>
            </a:pPr>
            <a:r>
              <a:rPr lang="en-US" sz="1450" dirty="0">
                <a:solidFill>
                  <a:srgbClr val="FFE5E5"/>
                </a:solidFill>
                <a:latin typeface="DM Sans" pitchFamily="34" charset="0"/>
                <a:ea typeface="DM Sans" pitchFamily="34" charset="-122"/>
                <a:cs typeface="DM Sans" pitchFamily="34" charset="-120"/>
              </a:rPr>
              <a:t>Bosques costeros que protegen contra la erosión.</a:t>
            </a:r>
            <a:endParaRPr lang="en-US" sz="1450" dirty="0"/>
          </a:p>
        </p:txBody>
      </p:sp>
      <p:sp>
        <p:nvSpPr>
          <p:cNvPr id="16" name="Text 13"/>
          <p:cNvSpPr/>
          <p:nvPr/>
        </p:nvSpPr>
        <p:spPr>
          <a:xfrm>
            <a:off x="645795" y="7132320"/>
            <a:ext cx="7852410" cy="590550"/>
          </a:xfrm>
          <a:prstGeom prst="rect">
            <a:avLst/>
          </a:prstGeom>
          <a:noFill/>
          <a:ln/>
        </p:spPr>
        <p:txBody>
          <a:bodyPr wrap="square" lIns="0" tIns="0" rIns="0" bIns="0" rtlCol="0" anchor="t"/>
          <a:lstStyle/>
          <a:p>
            <a:pPr marL="0" indent="0">
              <a:lnSpc>
                <a:spcPts val="2300"/>
              </a:lnSpc>
              <a:buNone/>
            </a:pPr>
            <a:r>
              <a:rPr lang="en-US" sz="1450" dirty="0">
                <a:solidFill>
                  <a:srgbClr val="FFE5E5"/>
                </a:solidFill>
                <a:latin typeface="DM Sans" pitchFamily="34" charset="0"/>
                <a:ea typeface="DM Sans" pitchFamily="34" charset="-122"/>
                <a:cs typeface="DM Sans" pitchFamily="34" charset="-120"/>
              </a:rPr>
              <a:t>Desde 1970, los humedales han disminuido un 35%, perdiendo valiosos servicios ecosistémicos.</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6517" y="891540"/>
            <a:ext cx="7730966" cy="1328023"/>
          </a:xfrm>
          <a:prstGeom prst="rect">
            <a:avLst/>
          </a:prstGeom>
          <a:noFill/>
          <a:ln/>
        </p:spPr>
        <p:txBody>
          <a:bodyPr wrap="square" lIns="0" tIns="0" rIns="0" bIns="0" rtlCol="0" anchor="t"/>
          <a:lstStyle/>
          <a:p>
            <a:pPr marL="0" indent="0">
              <a:lnSpc>
                <a:spcPts val="5200"/>
              </a:lnSpc>
              <a:buNone/>
            </a:pPr>
            <a:r>
              <a:rPr lang="en-US" sz="4150" dirty="0">
                <a:solidFill>
                  <a:srgbClr val="FAEBEB"/>
                </a:solidFill>
                <a:latin typeface="Dela Gothic One" pitchFamily="34" charset="0"/>
                <a:ea typeface="Dela Gothic One" pitchFamily="34" charset="-122"/>
                <a:cs typeface="Dela Gothic One" pitchFamily="34" charset="-120"/>
              </a:rPr>
              <a:t>Impacto Humano en Ecosistemas Acuáticos</a:t>
            </a:r>
            <a:endParaRPr lang="en-US" sz="4150" dirty="0"/>
          </a:p>
        </p:txBody>
      </p:sp>
      <p:sp>
        <p:nvSpPr>
          <p:cNvPr id="4" name="Shape 1"/>
          <p:cNvSpPr/>
          <p:nvPr/>
        </p:nvSpPr>
        <p:spPr>
          <a:xfrm>
            <a:off x="933569" y="2522339"/>
            <a:ext cx="22860" cy="3942636"/>
          </a:xfrm>
          <a:prstGeom prst="roundRect">
            <a:avLst>
              <a:gd name="adj" fmla="val 370934"/>
            </a:avLst>
          </a:prstGeom>
          <a:solidFill>
            <a:srgbClr val="8D2424"/>
          </a:solidFill>
          <a:ln/>
        </p:spPr>
      </p:sp>
      <p:sp>
        <p:nvSpPr>
          <p:cNvPr id="5" name="Shape 2"/>
          <p:cNvSpPr/>
          <p:nvPr/>
        </p:nvSpPr>
        <p:spPr>
          <a:xfrm>
            <a:off x="1137821" y="2965013"/>
            <a:ext cx="605671" cy="22860"/>
          </a:xfrm>
          <a:prstGeom prst="roundRect">
            <a:avLst>
              <a:gd name="adj" fmla="val 370934"/>
            </a:avLst>
          </a:prstGeom>
          <a:solidFill>
            <a:srgbClr val="8D2424"/>
          </a:solidFill>
          <a:ln/>
        </p:spPr>
      </p:sp>
      <p:sp>
        <p:nvSpPr>
          <p:cNvPr id="6" name="Shape 3"/>
          <p:cNvSpPr/>
          <p:nvPr/>
        </p:nvSpPr>
        <p:spPr>
          <a:xfrm>
            <a:off x="706457" y="2749391"/>
            <a:ext cx="454223" cy="454223"/>
          </a:xfrm>
          <a:prstGeom prst="roundRect">
            <a:avLst>
              <a:gd name="adj" fmla="val 18668"/>
            </a:avLst>
          </a:prstGeom>
          <a:solidFill>
            <a:srgbClr val="740B0B"/>
          </a:solidFill>
          <a:ln w="7620">
            <a:solidFill>
              <a:srgbClr val="8D2424"/>
            </a:solidFill>
            <a:prstDash val="solid"/>
          </a:ln>
        </p:spPr>
      </p:sp>
      <p:sp>
        <p:nvSpPr>
          <p:cNvPr id="7" name="Text 4"/>
          <p:cNvSpPr/>
          <p:nvPr/>
        </p:nvSpPr>
        <p:spPr>
          <a:xfrm>
            <a:off x="774144" y="2777252"/>
            <a:ext cx="318730" cy="398383"/>
          </a:xfrm>
          <a:prstGeom prst="rect">
            <a:avLst/>
          </a:prstGeom>
          <a:noFill/>
          <a:ln/>
        </p:spPr>
        <p:txBody>
          <a:bodyPr wrap="none" lIns="0" tIns="0" rIns="0" bIns="0" rtlCol="0" anchor="t"/>
          <a:lstStyle/>
          <a:p>
            <a:pPr marL="0" indent="0" algn="ctr">
              <a:lnSpc>
                <a:spcPts val="2500"/>
              </a:lnSpc>
              <a:buNone/>
            </a:pPr>
            <a:r>
              <a:rPr lang="en-US" sz="2500" dirty="0">
                <a:solidFill>
                  <a:srgbClr val="FFE5E5"/>
                </a:solidFill>
                <a:latin typeface="Dela Gothic One" pitchFamily="34" charset="0"/>
                <a:ea typeface="Dela Gothic One" pitchFamily="34" charset="-122"/>
                <a:cs typeface="Dela Gothic One" pitchFamily="34" charset="-120"/>
              </a:rPr>
              <a:t>1</a:t>
            </a:r>
            <a:endParaRPr lang="en-US" sz="2500" dirty="0"/>
          </a:p>
        </p:txBody>
      </p:sp>
      <p:sp>
        <p:nvSpPr>
          <p:cNvPr id="8" name="Text 5"/>
          <p:cNvSpPr/>
          <p:nvPr/>
        </p:nvSpPr>
        <p:spPr>
          <a:xfrm>
            <a:off x="1943100" y="2724150"/>
            <a:ext cx="2656403" cy="331946"/>
          </a:xfrm>
          <a:prstGeom prst="rect">
            <a:avLst/>
          </a:prstGeom>
          <a:noFill/>
          <a:ln/>
        </p:spPr>
        <p:txBody>
          <a:bodyPr wrap="none" lIns="0" tIns="0" rIns="0" bIns="0" rtlCol="0" anchor="t"/>
          <a:lstStyle/>
          <a:p>
            <a:pPr marL="0" indent="0" algn="l">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Contaminación</a:t>
            </a:r>
            <a:endParaRPr lang="en-US" sz="2050" dirty="0"/>
          </a:p>
        </p:txBody>
      </p:sp>
      <p:sp>
        <p:nvSpPr>
          <p:cNvPr id="9" name="Text 6"/>
          <p:cNvSpPr/>
          <p:nvPr/>
        </p:nvSpPr>
        <p:spPr>
          <a:xfrm>
            <a:off x="1943100" y="3177183"/>
            <a:ext cx="6494383" cy="323017"/>
          </a:xfrm>
          <a:prstGeom prst="rect">
            <a:avLst/>
          </a:prstGeom>
          <a:noFill/>
          <a:ln/>
        </p:spPr>
        <p:txBody>
          <a:bodyPr wrap="none" lIns="0" tIns="0" rIns="0" bIns="0" rtlCol="0" anchor="t"/>
          <a:lstStyle/>
          <a:p>
            <a:pPr marL="0" indent="0" algn="l">
              <a:lnSpc>
                <a:spcPts val="2500"/>
              </a:lnSpc>
              <a:buNone/>
            </a:pPr>
            <a:r>
              <a:rPr lang="en-US" sz="1550" dirty="0">
                <a:solidFill>
                  <a:srgbClr val="FFE5E5"/>
                </a:solidFill>
                <a:latin typeface="DM Sans" pitchFamily="34" charset="0"/>
                <a:ea typeface="DM Sans" pitchFamily="34" charset="-122"/>
                <a:cs typeface="DM Sans" pitchFamily="34" charset="-120"/>
              </a:rPr>
              <a:t>Vertidos industriales y plásticos amenazan la vida acuática.</a:t>
            </a:r>
            <a:endParaRPr lang="en-US" sz="1550" dirty="0"/>
          </a:p>
        </p:txBody>
      </p:sp>
      <p:sp>
        <p:nvSpPr>
          <p:cNvPr id="10" name="Shape 7"/>
          <p:cNvSpPr/>
          <p:nvPr/>
        </p:nvSpPr>
        <p:spPr>
          <a:xfrm>
            <a:off x="1137821" y="4346496"/>
            <a:ext cx="605671" cy="22860"/>
          </a:xfrm>
          <a:prstGeom prst="roundRect">
            <a:avLst>
              <a:gd name="adj" fmla="val 370934"/>
            </a:avLst>
          </a:prstGeom>
          <a:solidFill>
            <a:srgbClr val="8D2424"/>
          </a:solidFill>
          <a:ln/>
        </p:spPr>
      </p:sp>
      <p:sp>
        <p:nvSpPr>
          <p:cNvPr id="11" name="Shape 8"/>
          <p:cNvSpPr/>
          <p:nvPr/>
        </p:nvSpPr>
        <p:spPr>
          <a:xfrm>
            <a:off x="706457" y="4130873"/>
            <a:ext cx="454223" cy="454223"/>
          </a:xfrm>
          <a:prstGeom prst="roundRect">
            <a:avLst>
              <a:gd name="adj" fmla="val 18668"/>
            </a:avLst>
          </a:prstGeom>
          <a:solidFill>
            <a:srgbClr val="740B0B"/>
          </a:solidFill>
          <a:ln w="7620">
            <a:solidFill>
              <a:srgbClr val="8D2424"/>
            </a:solidFill>
            <a:prstDash val="solid"/>
          </a:ln>
        </p:spPr>
      </p:sp>
      <p:sp>
        <p:nvSpPr>
          <p:cNvPr id="12" name="Text 9"/>
          <p:cNvSpPr/>
          <p:nvPr/>
        </p:nvSpPr>
        <p:spPr>
          <a:xfrm>
            <a:off x="774144" y="4158734"/>
            <a:ext cx="318730" cy="398383"/>
          </a:xfrm>
          <a:prstGeom prst="rect">
            <a:avLst/>
          </a:prstGeom>
          <a:noFill/>
          <a:ln/>
        </p:spPr>
        <p:txBody>
          <a:bodyPr wrap="none" lIns="0" tIns="0" rIns="0" bIns="0" rtlCol="0" anchor="t"/>
          <a:lstStyle/>
          <a:p>
            <a:pPr marL="0" indent="0" algn="ctr">
              <a:lnSpc>
                <a:spcPts val="2500"/>
              </a:lnSpc>
              <a:buNone/>
            </a:pPr>
            <a:r>
              <a:rPr lang="en-US" sz="2500" dirty="0">
                <a:solidFill>
                  <a:srgbClr val="FFE5E5"/>
                </a:solidFill>
                <a:latin typeface="Dela Gothic One" pitchFamily="34" charset="0"/>
                <a:ea typeface="Dela Gothic One" pitchFamily="34" charset="-122"/>
                <a:cs typeface="Dela Gothic One" pitchFamily="34" charset="-120"/>
              </a:rPr>
              <a:t>2</a:t>
            </a:r>
            <a:endParaRPr lang="en-US" sz="2500" dirty="0"/>
          </a:p>
        </p:txBody>
      </p:sp>
      <p:sp>
        <p:nvSpPr>
          <p:cNvPr id="13" name="Text 10"/>
          <p:cNvSpPr/>
          <p:nvPr/>
        </p:nvSpPr>
        <p:spPr>
          <a:xfrm>
            <a:off x="1943100" y="4105632"/>
            <a:ext cx="2656403" cy="331946"/>
          </a:xfrm>
          <a:prstGeom prst="rect">
            <a:avLst/>
          </a:prstGeom>
          <a:noFill/>
          <a:ln/>
        </p:spPr>
        <p:txBody>
          <a:bodyPr wrap="none" lIns="0" tIns="0" rIns="0" bIns="0" rtlCol="0" anchor="t"/>
          <a:lstStyle/>
          <a:p>
            <a:pPr marL="0" indent="0" algn="l">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Sobrepesca</a:t>
            </a:r>
            <a:endParaRPr lang="en-US" sz="2050" dirty="0"/>
          </a:p>
        </p:txBody>
      </p:sp>
      <p:sp>
        <p:nvSpPr>
          <p:cNvPr id="14" name="Text 11"/>
          <p:cNvSpPr/>
          <p:nvPr/>
        </p:nvSpPr>
        <p:spPr>
          <a:xfrm>
            <a:off x="1943100" y="4558665"/>
            <a:ext cx="6494383" cy="323017"/>
          </a:xfrm>
          <a:prstGeom prst="rect">
            <a:avLst/>
          </a:prstGeom>
          <a:noFill/>
          <a:ln/>
        </p:spPr>
        <p:txBody>
          <a:bodyPr wrap="none" lIns="0" tIns="0" rIns="0" bIns="0" rtlCol="0" anchor="t"/>
          <a:lstStyle/>
          <a:p>
            <a:pPr marL="0" indent="0" algn="l">
              <a:lnSpc>
                <a:spcPts val="2500"/>
              </a:lnSpc>
              <a:buNone/>
            </a:pPr>
            <a:r>
              <a:rPr lang="en-US" sz="1550" dirty="0">
                <a:solidFill>
                  <a:srgbClr val="FFE5E5"/>
                </a:solidFill>
                <a:latin typeface="DM Sans" pitchFamily="34" charset="0"/>
                <a:ea typeface="DM Sans" pitchFamily="34" charset="-122"/>
                <a:cs typeface="DM Sans" pitchFamily="34" charset="-120"/>
              </a:rPr>
              <a:t>Agotamiento de poblaciones de peces y destrucción de hábitats.</a:t>
            </a:r>
            <a:endParaRPr lang="en-US" sz="1550" dirty="0"/>
          </a:p>
        </p:txBody>
      </p:sp>
      <p:sp>
        <p:nvSpPr>
          <p:cNvPr id="15" name="Shape 12"/>
          <p:cNvSpPr/>
          <p:nvPr/>
        </p:nvSpPr>
        <p:spPr>
          <a:xfrm>
            <a:off x="1137821" y="5727978"/>
            <a:ext cx="605671" cy="22860"/>
          </a:xfrm>
          <a:prstGeom prst="roundRect">
            <a:avLst>
              <a:gd name="adj" fmla="val 370934"/>
            </a:avLst>
          </a:prstGeom>
          <a:solidFill>
            <a:srgbClr val="8D2424"/>
          </a:solidFill>
          <a:ln/>
        </p:spPr>
      </p:sp>
      <p:sp>
        <p:nvSpPr>
          <p:cNvPr id="16" name="Shape 13"/>
          <p:cNvSpPr/>
          <p:nvPr/>
        </p:nvSpPr>
        <p:spPr>
          <a:xfrm>
            <a:off x="706457" y="5512356"/>
            <a:ext cx="454223" cy="454223"/>
          </a:xfrm>
          <a:prstGeom prst="roundRect">
            <a:avLst>
              <a:gd name="adj" fmla="val 18668"/>
            </a:avLst>
          </a:prstGeom>
          <a:solidFill>
            <a:srgbClr val="740B0B"/>
          </a:solidFill>
          <a:ln w="7620">
            <a:solidFill>
              <a:srgbClr val="8D2424"/>
            </a:solidFill>
            <a:prstDash val="solid"/>
          </a:ln>
        </p:spPr>
      </p:sp>
      <p:sp>
        <p:nvSpPr>
          <p:cNvPr id="17" name="Text 14"/>
          <p:cNvSpPr/>
          <p:nvPr/>
        </p:nvSpPr>
        <p:spPr>
          <a:xfrm>
            <a:off x="774144" y="5540216"/>
            <a:ext cx="318730" cy="398383"/>
          </a:xfrm>
          <a:prstGeom prst="rect">
            <a:avLst/>
          </a:prstGeom>
          <a:noFill/>
          <a:ln/>
        </p:spPr>
        <p:txBody>
          <a:bodyPr wrap="none" lIns="0" tIns="0" rIns="0" bIns="0" rtlCol="0" anchor="t"/>
          <a:lstStyle/>
          <a:p>
            <a:pPr marL="0" indent="0" algn="ctr">
              <a:lnSpc>
                <a:spcPts val="2500"/>
              </a:lnSpc>
              <a:buNone/>
            </a:pPr>
            <a:r>
              <a:rPr lang="en-US" sz="2500" dirty="0">
                <a:solidFill>
                  <a:srgbClr val="FFE5E5"/>
                </a:solidFill>
                <a:latin typeface="Dela Gothic One" pitchFamily="34" charset="0"/>
                <a:ea typeface="Dela Gothic One" pitchFamily="34" charset="-122"/>
                <a:cs typeface="Dela Gothic One" pitchFamily="34" charset="-120"/>
              </a:rPr>
              <a:t>3</a:t>
            </a:r>
            <a:endParaRPr lang="en-US" sz="2500" dirty="0"/>
          </a:p>
        </p:txBody>
      </p:sp>
      <p:sp>
        <p:nvSpPr>
          <p:cNvPr id="18" name="Text 15"/>
          <p:cNvSpPr/>
          <p:nvPr/>
        </p:nvSpPr>
        <p:spPr>
          <a:xfrm>
            <a:off x="1943100" y="5487114"/>
            <a:ext cx="2805112" cy="331946"/>
          </a:xfrm>
          <a:prstGeom prst="rect">
            <a:avLst/>
          </a:prstGeom>
          <a:noFill/>
          <a:ln/>
        </p:spPr>
        <p:txBody>
          <a:bodyPr wrap="none" lIns="0" tIns="0" rIns="0" bIns="0" rtlCol="0" anchor="t"/>
          <a:lstStyle/>
          <a:p>
            <a:pPr marL="0" indent="0" algn="l">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Cambio Climático</a:t>
            </a:r>
            <a:endParaRPr lang="en-US" sz="2050" dirty="0"/>
          </a:p>
        </p:txBody>
      </p:sp>
      <p:sp>
        <p:nvSpPr>
          <p:cNvPr id="19" name="Text 16"/>
          <p:cNvSpPr/>
          <p:nvPr/>
        </p:nvSpPr>
        <p:spPr>
          <a:xfrm>
            <a:off x="1943100" y="5940147"/>
            <a:ext cx="6494383" cy="323017"/>
          </a:xfrm>
          <a:prstGeom prst="rect">
            <a:avLst/>
          </a:prstGeom>
          <a:noFill/>
          <a:ln/>
        </p:spPr>
        <p:txBody>
          <a:bodyPr wrap="none" lIns="0" tIns="0" rIns="0" bIns="0" rtlCol="0" anchor="t"/>
          <a:lstStyle/>
          <a:p>
            <a:pPr marL="0" indent="0" algn="l">
              <a:lnSpc>
                <a:spcPts val="2500"/>
              </a:lnSpc>
              <a:buNone/>
            </a:pPr>
            <a:r>
              <a:rPr lang="en-US" sz="1550" dirty="0">
                <a:solidFill>
                  <a:srgbClr val="FFE5E5"/>
                </a:solidFill>
                <a:latin typeface="DM Sans" pitchFamily="34" charset="0"/>
                <a:ea typeface="DM Sans" pitchFamily="34" charset="-122"/>
                <a:cs typeface="DM Sans" pitchFamily="34" charset="-120"/>
              </a:rPr>
              <a:t>Acidificación de los océanos y aumento del nivel del mar.</a:t>
            </a:r>
            <a:endParaRPr lang="en-US" sz="1550" dirty="0"/>
          </a:p>
        </p:txBody>
      </p:sp>
      <p:sp>
        <p:nvSpPr>
          <p:cNvPr id="20" name="Text 17"/>
          <p:cNvSpPr/>
          <p:nvPr/>
        </p:nvSpPr>
        <p:spPr>
          <a:xfrm>
            <a:off x="706517" y="6692027"/>
            <a:ext cx="7730966" cy="646033"/>
          </a:xfrm>
          <a:prstGeom prst="rect">
            <a:avLst/>
          </a:prstGeom>
          <a:noFill/>
          <a:ln/>
        </p:spPr>
        <p:txBody>
          <a:bodyPr wrap="square" lIns="0" tIns="0" rIns="0" bIns="0" rtlCol="0" anchor="t"/>
          <a:lstStyle/>
          <a:p>
            <a:pPr marL="0" indent="0">
              <a:lnSpc>
                <a:spcPts val="2500"/>
              </a:lnSpc>
              <a:buNone/>
            </a:pPr>
            <a:r>
              <a:rPr lang="en-US" sz="1550" dirty="0">
                <a:solidFill>
                  <a:srgbClr val="FFE5E5"/>
                </a:solidFill>
                <a:latin typeface="DM Sans" pitchFamily="34" charset="0"/>
                <a:ea typeface="DM Sans" pitchFamily="34" charset="-122"/>
                <a:cs typeface="DM Sans" pitchFamily="34" charset="-120"/>
              </a:rPr>
              <a:t>Cada año, se estima que 8 millones de toneladas de plástico entran al océano, un desastre ambiental.</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821174"/>
            <a:ext cx="7627382" cy="1425416"/>
          </a:xfrm>
          <a:prstGeom prst="rect">
            <a:avLst/>
          </a:prstGeom>
          <a:noFill/>
          <a:ln/>
        </p:spPr>
        <p:txBody>
          <a:bodyPr wrap="squar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Conservación y Restauración</a:t>
            </a:r>
            <a:endParaRPr lang="en-US" sz="4450" dirty="0"/>
          </a:p>
        </p:txBody>
      </p:sp>
      <p:pic>
        <p:nvPicPr>
          <p:cNvPr id="4" name="Image 1" descr="preencoded.png"/>
          <p:cNvPicPr>
            <a:picLocks noChangeAspect="1"/>
          </p:cNvPicPr>
          <p:nvPr/>
        </p:nvPicPr>
        <p:blipFill>
          <a:blip r:embed="rId4"/>
          <a:stretch>
            <a:fillRect/>
          </a:stretch>
        </p:blipFill>
        <p:spPr>
          <a:xfrm>
            <a:off x="758309" y="2571512"/>
            <a:ext cx="1083231" cy="1299924"/>
          </a:xfrm>
          <a:prstGeom prst="rect">
            <a:avLst/>
          </a:prstGeom>
        </p:spPr>
      </p:pic>
      <p:sp>
        <p:nvSpPr>
          <p:cNvPr id="5" name="Text 1"/>
          <p:cNvSpPr/>
          <p:nvPr/>
        </p:nvSpPr>
        <p:spPr>
          <a:xfrm>
            <a:off x="2166461" y="2788087"/>
            <a:ext cx="3007519"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Áreas Protegidas</a:t>
            </a:r>
            <a:endParaRPr lang="en-US" sz="2200" dirty="0"/>
          </a:p>
        </p:txBody>
      </p:sp>
      <p:sp>
        <p:nvSpPr>
          <p:cNvPr id="6" name="Text 2"/>
          <p:cNvSpPr/>
          <p:nvPr/>
        </p:nvSpPr>
        <p:spPr>
          <a:xfrm>
            <a:off x="2166461" y="3274219"/>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Parques nacionales marinos y reservas de la biosfera.</a:t>
            </a:r>
            <a:endParaRPr lang="en-US" sz="1700" dirty="0"/>
          </a:p>
        </p:txBody>
      </p:sp>
      <p:pic>
        <p:nvPicPr>
          <p:cNvPr id="7" name="Image 2" descr="preencoded.png"/>
          <p:cNvPicPr>
            <a:picLocks noChangeAspect="1"/>
          </p:cNvPicPr>
          <p:nvPr/>
        </p:nvPicPr>
        <p:blipFill>
          <a:blip r:embed="rId5"/>
          <a:stretch>
            <a:fillRect/>
          </a:stretch>
        </p:blipFill>
        <p:spPr>
          <a:xfrm>
            <a:off x="758309" y="3871436"/>
            <a:ext cx="1083231" cy="1299924"/>
          </a:xfrm>
          <a:prstGeom prst="rect">
            <a:avLst/>
          </a:prstGeom>
        </p:spPr>
      </p:pic>
      <p:sp>
        <p:nvSpPr>
          <p:cNvPr id="8" name="Text 3"/>
          <p:cNvSpPr/>
          <p:nvPr/>
        </p:nvSpPr>
        <p:spPr>
          <a:xfrm>
            <a:off x="2166461" y="4088011"/>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Restauración</a:t>
            </a:r>
            <a:endParaRPr lang="en-US" sz="2200" dirty="0"/>
          </a:p>
        </p:txBody>
      </p:sp>
      <p:sp>
        <p:nvSpPr>
          <p:cNvPr id="9" name="Text 4"/>
          <p:cNvSpPr/>
          <p:nvPr/>
        </p:nvSpPr>
        <p:spPr>
          <a:xfrm>
            <a:off x="2166461" y="4574143"/>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Reforestación de manglares y limpieza de ríos.</a:t>
            </a:r>
            <a:endParaRPr lang="en-US" sz="1700" dirty="0"/>
          </a:p>
        </p:txBody>
      </p:sp>
      <p:pic>
        <p:nvPicPr>
          <p:cNvPr id="10" name="Image 3" descr="preencoded.png"/>
          <p:cNvPicPr>
            <a:picLocks noChangeAspect="1"/>
          </p:cNvPicPr>
          <p:nvPr/>
        </p:nvPicPr>
        <p:blipFill>
          <a:blip r:embed="rId6"/>
          <a:stretch>
            <a:fillRect/>
          </a:stretch>
        </p:blipFill>
        <p:spPr>
          <a:xfrm>
            <a:off x="758309" y="5171361"/>
            <a:ext cx="1083231" cy="1299924"/>
          </a:xfrm>
          <a:prstGeom prst="rect">
            <a:avLst/>
          </a:prstGeom>
        </p:spPr>
      </p:pic>
      <p:sp>
        <p:nvSpPr>
          <p:cNvPr id="11" name="Text 5"/>
          <p:cNvSpPr/>
          <p:nvPr/>
        </p:nvSpPr>
        <p:spPr>
          <a:xfrm>
            <a:off x="2166461" y="5387935"/>
            <a:ext cx="2960489"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Pesca Sostenible</a:t>
            </a:r>
            <a:endParaRPr lang="en-US" sz="2200" dirty="0"/>
          </a:p>
        </p:txBody>
      </p:sp>
      <p:sp>
        <p:nvSpPr>
          <p:cNvPr id="12" name="Text 6"/>
          <p:cNvSpPr/>
          <p:nvPr/>
        </p:nvSpPr>
        <p:spPr>
          <a:xfrm>
            <a:off x="2166461" y="5874067"/>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Cuotas de pesca y artes de pesca selectivas.</a:t>
            </a:r>
            <a:endParaRPr lang="en-US" sz="1700" dirty="0"/>
          </a:p>
        </p:txBody>
      </p:sp>
      <p:sp>
        <p:nvSpPr>
          <p:cNvPr id="13" name="Text 7"/>
          <p:cNvSpPr/>
          <p:nvPr/>
        </p:nvSpPr>
        <p:spPr>
          <a:xfrm>
            <a:off x="758309" y="6715006"/>
            <a:ext cx="7627382" cy="69342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La creación de áreas marinas protegidas ha aumentado un 6% en los últimos 5 años.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8309" y="778312"/>
            <a:ext cx="8995767" cy="712708"/>
          </a:xfrm>
          <a:prstGeom prst="rect">
            <a:avLst/>
          </a:prstGeom>
          <a:noFill/>
          <a:ln/>
        </p:spPr>
        <p:txBody>
          <a:bodyPr wrap="non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Casos de Estudio Exitosos</a:t>
            </a:r>
            <a:endParaRPr lang="en-US" sz="4450" dirty="0"/>
          </a:p>
        </p:txBody>
      </p:sp>
      <p:sp>
        <p:nvSpPr>
          <p:cNvPr id="3" name="Text 1"/>
          <p:cNvSpPr/>
          <p:nvPr/>
        </p:nvSpPr>
        <p:spPr>
          <a:xfrm>
            <a:off x="1736288" y="4040981"/>
            <a:ext cx="2850713" cy="356235"/>
          </a:xfrm>
          <a:prstGeom prst="rect">
            <a:avLst/>
          </a:prstGeom>
          <a:noFill/>
          <a:ln/>
        </p:spPr>
        <p:txBody>
          <a:bodyPr wrap="none" lIns="0" tIns="0" rIns="0" bIns="0" rtlCol="0" anchor="t"/>
          <a:lstStyle/>
          <a:p>
            <a:pPr marL="0" indent="0" algn="r">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Río Támesis</a:t>
            </a:r>
            <a:endParaRPr lang="en-US" sz="2200" dirty="0"/>
          </a:p>
        </p:txBody>
      </p:sp>
      <p:pic>
        <p:nvPicPr>
          <p:cNvPr id="4" name="Image 0" descr="preencoded.png"/>
          <p:cNvPicPr>
            <a:picLocks noChangeAspect="1"/>
          </p:cNvPicPr>
          <p:nvPr/>
        </p:nvPicPr>
        <p:blipFill>
          <a:blip r:embed="rId3"/>
          <a:stretch>
            <a:fillRect/>
          </a:stretch>
        </p:blipFill>
        <p:spPr>
          <a:xfrm>
            <a:off x="5020270" y="1924288"/>
            <a:ext cx="4589740" cy="4589740"/>
          </a:xfrm>
          <a:prstGeom prst="rect">
            <a:avLst/>
          </a:prstGeom>
        </p:spPr>
      </p:pic>
      <p:sp>
        <p:nvSpPr>
          <p:cNvPr id="5" name="Text 2"/>
          <p:cNvSpPr/>
          <p:nvPr/>
        </p:nvSpPr>
        <p:spPr>
          <a:xfrm>
            <a:off x="5570518" y="3740289"/>
            <a:ext cx="324088" cy="405170"/>
          </a:xfrm>
          <a:prstGeom prst="rect">
            <a:avLst/>
          </a:prstGeom>
          <a:noFill/>
          <a:ln/>
        </p:spPr>
        <p:txBody>
          <a:bodyPr wrap="none" lIns="0" tIns="0" rIns="0" bIns="0" rtlCol="0" anchor="t"/>
          <a:lstStyle/>
          <a:p>
            <a:pPr marL="0" indent="0">
              <a:lnSpc>
                <a:spcPts val="4050"/>
              </a:lnSpc>
              <a:buNone/>
            </a:pPr>
            <a:r>
              <a:rPr lang="en-US" sz="2550" dirty="0">
                <a:solidFill>
                  <a:srgbClr val="FFE5E5"/>
                </a:solidFill>
                <a:latin typeface="Dela Gothic One" pitchFamily="34" charset="0"/>
                <a:ea typeface="Dela Gothic One" pitchFamily="34" charset="-122"/>
                <a:cs typeface="Dela Gothic One" pitchFamily="34" charset="-120"/>
              </a:rPr>
              <a:t>1</a:t>
            </a:r>
            <a:endParaRPr lang="en-US" sz="2550" dirty="0"/>
          </a:p>
        </p:txBody>
      </p:sp>
      <p:sp>
        <p:nvSpPr>
          <p:cNvPr id="6" name="Text 3"/>
          <p:cNvSpPr/>
          <p:nvPr/>
        </p:nvSpPr>
        <p:spPr>
          <a:xfrm>
            <a:off x="9934932" y="2812375"/>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Gran Barrera</a:t>
            </a:r>
            <a:endParaRPr lang="en-US" sz="2200" dirty="0"/>
          </a:p>
        </p:txBody>
      </p:sp>
      <p:pic>
        <p:nvPicPr>
          <p:cNvPr id="7" name="Image 1" descr="preencoded.png"/>
          <p:cNvPicPr>
            <a:picLocks noChangeAspect="1"/>
          </p:cNvPicPr>
          <p:nvPr/>
        </p:nvPicPr>
        <p:blipFill>
          <a:blip r:embed="rId4"/>
          <a:stretch>
            <a:fillRect/>
          </a:stretch>
        </p:blipFill>
        <p:spPr>
          <a:xfrm>
            <a:off x="5020270" y="1924288"/>
            <a:ext cx="4589740" cy="4589740"/>
          </a:xfrm>
          <a:prstGeom prst="rect">
            <a:avLst/>
          </a:prstGeom>
        </p:spPr>
      </p:pic>
      <p:sp>
        <p:nvSpPr>
          <p:cNvPr id="8" name="Text 4"/>
          <p:cNvSpPr/>
          <p:nvPr/>
        </p:nvSpPr>
        <p:spPr>
          <a:xfrm>
            <a:off x="8183463" y="2784098"/>
            <a:ext cx="324088" cy="405170"/>
          </a:xfrm>
          <a:prstGeom prst="rect">
            <a:avLst/>
          </a:prstGeom>
          <a:noFill/>
          <a:ln/>
        </p:spPr>
        <p:txBody>
          <a:bodyPr wrap="none" lIns="0" tIns="0" rIns="0" bIns="0" rtlCol="0" anchor="t"/>
          <a:lstStyle/>
          <a:p>
            <a:pPr marL="0" indent="0">
              <a:lnSpc>
                <a:spcPts val="4050"/>
              </a:lnSpc>
              <a:buNone/>
            </a:pPr>
            <a:r>
              <a:rPr lang="en-US" sz="2550" dirty="0">
                <a:solidFill>
                  <a:srgbClr val="FFE5E5"/>
                </a:solidFill>
                <a:latin typeface="Dela Gothic One" pitchFamily="34" charset="0"/>
                <a:ea typeface="Dela Gothic One" pitchFamily="34" charset="-122"/>
                <a:cs typeface="Dela Gothic One" pitchFamily="34" charset="-120"/>
              </a:rPr>
              <a:t>2</a:t>
            </a:r>
            <a:endParaRPr lang="en-US" sz="2550" dirty="0"/>
          </a:p>
        </p:txBody>
      </p:sp>
      <p:sp>
        <p:nvSpPr>
          <p:cNvPr id="9" name="Text 5"/>
          <p:cNvSpPr/>
          <p:nvPr/>
        </p:nvSpPr>
        <p:spPr>
          <a:xfrm>
            <a:off x="9934932" y="5269706"/>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Reservas</a:t>
            </a:r>
            <a:endParaRPr lang="en-US" sz="2200" dirty="0"/>
          </a:p>
        </p:txBody>
      </p:sp>
      <p:pic>
        <p:nvPicPr>
          <p:cNvPr id="10" name="Image 2" descr="preencoded.png"/>
          <p:cNvPicPr>
            <a:picLocks noChangeAspect="1"/>
          </p:cNvPicPr>
          <p:nvPr/>
        </p:nvPicPr>
        <p:blipFill>
          <a:blip r:embed="rId5"/>
          <a:stretch>
            <a:fillRect/>
          </a:stretch>
        </p:blipFill>
        <p:spPr>
          <a:xfrm>
            <a:off x="5020270" y="1924288"/>
            <a:ext cx="4589740" cy="4589740"/>
          </a:xfrm>
          <a:prstGeom prst="rect">
            <a:avLst/>
          </a:prstGeom>
        </p:spPr>
      </p:pic>
      <p:sp>
        <p:nvSpPr>
          <p:cNvPr id="11" name="Text 6"/>
          <p:cNvSpPr/>
          <p:nvPr/>
        </p:nvSpPr>
        <p:spPr>
          <a:xfrm>
            <a:off x="7705070" y="5525036"/>
            <a:ext cx="324088" cy="405170"/>
          </a:xfrm>
          <a:prstGeom prst="rect">
            <a:avLst/>
          </a:prstGeom>
          <a:noFill/>
          <a:ln/>
        </p:spPr>
        <p:txBody>
          <a:bodyPr wrap="none" lIns="0" tIns="0" rIns="0" bIns="0" rtlCol="0" anchor="t"/>
          <a:lstStyle/>
          <a:p>
            <a:pPr marL="0" indent="0">
              <a:lnSpc>
                <a:spcPts val="4050"/>
              </a:lnSpc>
              <a:buNone/>
            </a:pPr>
            <a:r>
              <a:rPr lang="en-US" sz="2550" dirty="0">
                <a:solidFill>
                  <a:srgbClr val="FFE5E5"/>
                </a:solidFill>
                <a:latin typeface="Dela Gothic One" pitchFamily="34" charset="0"/>
                <a:ea typeface="Dela Gothic One" pitchFamily="34" charset="-122"/>
                <a:cs typeface="Dela Gothic One" pitchFamily="34" charset="-120"/>
              </a:rPr>
              <a:t>3</a:t>
            </a:r>
            <a:endParaRPr lang="en-US" sz="2550" dirty="0"/>
          </a:p>
        </p:txBody>
      </p:sp>
      <p:sp>
        <p:nvSpPr>
          <p:cNvPr id="12" name="Text 7"/>
          <p:cNvSpPr/>
          <p:nvPr/>
        </p:nvSpPr>
        <p:spPr>
          <a:xfrm>
            <a:off x="758309" y="6757749"/>
            <a:ext cx="13113782" cy="69342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La restauración del Támesis muestra cómo la acción puede mejorar la calidad del agua. La protección de la Gran Barrera requiere medidas contra el blanqueamiento. Las reservas marinas fomentan el turismo sostenible en el Mediterráneo.</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309" y="882968"/>
            <a:ext cx="13113782" cy="1425416"/>
          </a:xfrm>
          <a:prstGeom prst="rect">
            <a:avLst/>
          </a:prstGeom>
          <a:noFill/>
          <a:ln/>
        </p:spPr>
        <p:txBody>
          <a:bodyPr wrap="squar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El Futuro de los Ecosistemas Acuáticos</a:t>
            </a:r>
            <a:endParaRPr lang="en-US" sz="4450" dirty="0"/>
          </a:p>
        </p:txBody>
      </p:sp>
      <p:sp>
        <p:nvSpPr>
          <p:cNvPr id="3" name="Shape 1"/>
          <p:cNvSpPr/>
          <p:nvPr/>
        </p:nvSpPr>
        <p:spPr>
          <a:xfrm>
            <a:off x="758309" y="2741652"/>
            <a:ext cx="2185511" cy="1265992"/>
          </a:xfrm>
          <a:prstGeom prst="roundRect">
            <a:avLst>
              <a:gd name="adj" fmla="val 7188"/>
            </a:avLst>
          </a:prstGeom>
          <a:solidFill>
            <a:srgbClr val="740B0B"/>
          </a:solidFill>
          <a:ln w="7620">
            <a:solidFill>
              <a:srgbClr val="8D2424"/>
            </a:solidFill>
            <a:prstDash val="solid"/>
          </a:ln>
        </p:spPr>
      </p:sp>
      <p:sp>
        <p:nvSpPr>
          <p:cNvPr id="4" name="Text 2"/>
          <p:cNvSpPr/>
          <p:nvPr/>
        </p:nvSpPr>
        <p:spPr>
          <a:xfrm>
            <a:off x="1698665" y="3184207"/>
            <a:ext cx="304681" cy="380762"/>
          </a:xfrm>
          <a:prstGeom prst="rect">
            <a:avLst/>
          </a:prstGeom>
          <a:noFill/>
          <a:ln/>
        </p:spPr>
        <p:txBody>
          <a:bodyPr wrap="none" lIns="0" tIns="0" rIns="0" bIns="0" rtlCol="0" anchor="t"/>
          <a:lstStyle/>
          <a:p>
            <a:pPr marL="0" indent="0" algn="ctr">
              <a:lnSpc>
                <a:spcPts val="3800"/>
              </a:lnSpc>
              <a:buNone/>
            </a:pPr>
            <a:r>
              <a:rPr lang="en-US" sz="2350" dirty="0">
                <a:solidFill>
                  <a:srgbClr val="FFE5E5"/>
                </a:solidFill>
                <a:latin typeface="Dela Gothic One" pitchFamily="34" charset="0"/>
                <a:ea typeface="Dela Gothic One" pitchFamily="34" charset="-122"/>
                <a:cs typeface="Dela Gothic One" pitchFamily="34" charset="-120"/>
              </a:rPr>
              <a:t>1</a:t>
            </a:r>
            <a:endParaRPr lang="en-US" sz="2350" dirty="0"/>
          </a:p>
        </p:txBody>
      </p:sp>
      <p:sp>
        <p:nvSpPr>
          <p:cNvPr id="5" name="Text 3"/>
          <p:cNvSpPr/>
          <p:nvPr/>
        </p:nvSpPr>
        <p:spPr>
          <a:xfrm>
            <a:off x="3160395" y="2958227"/>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Investigación</a:t>
            </a:r>
            <a:endParaRPr lang="en-US" sz="2200" dirty="0"/>
          </a:p>
        </p:txBody>
      </p:sp>
      <p:sp>
        <p:nvSpPr>
          <p:cNvPr id="6" name="Text 4"/>
          <p:cNvSpPr/>
          <p:nvPr/>
        </p:nvSpPr>
        <p:spPr>
          <a:xfrm>
            <a:off x="3160395" y="3444359"/>
            <a:ext cx="4111704"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Nuevas tecnologías para la conservación.</a:t>
            </a:r>
            <a:endParaRPr lang="en-US" sz="1700" dirty="0"/>
          </a:p>
        </p:txBody>
      </p:sp>
      <p:sp>
        <p:nvSpPr>
          <p:cNvPr id="7" name="Shape 5"/>
          <p:cNvSpPr/>
          <p:nvPr/>
        </p:nvSpPr>
        <p:spPr>
          <a:xfrm>
            <a:off x="3052048" y="3992404"/>
            <a:ext cx="10711815" cy="15240"/>
          </a:xfrm>
          <a:prstGeom prst="roundRect">
            <a:avLst>
              <a:gd name="adj" fmla="val 597101"/>
            </a:avLst>
          </a:prstGeom>
          <a:solidFill>
            <a:srgbClr val="8D2424"/>
          </a:solidFill>
          <a:ln/>
        </p:spPr>
      </p:sp>
      <p:sp>
        <p:nvSpPr>
          <p:cNvPr id="8" name="Shape 6"/>
          <p:cNvSpPr/>
          <p:nvPr/>
        </p:nvSpPr>
        <p:spPr>
          <a:xfrm>
            <a:off x="758309" y="4115872"/>
            <a:ext cx="4371142" cy="1265992"/>
          </a:xfrm>
          <a:prstGeom prst="roundRect">
            <a:avLst>
              <a:gd name="adj" fmla="val 7188"/>
            </a:avLst>
          </a:prstGeom>
          <a:solidFill>
            <a:srgbClr val="740B0B"/>
          </a:solidFill>
          <a:ln w="7620">
            <a:solidFill>
              <a:srgbClr val="8D2424"/>
            </a:solidFill>
            <a:prstDash val="solid"/>
          </a:ln>
        </p:spPr>
      </p:sp>
      <p:sp>
        <p:nvSpPr>
          <p:cNvPr id="9" name="Text 7"/>
          <p:cNvSpPr/>
          <p:nvPr/>
        </p:nvSpPr>
        <p:spPr>
          <a:xfrm>
            <a:off x="2791539" y="4558427"/>
            <a:ext cx="304681" cy="380762"/>
          </a:xfrm>
          <a:prstGeom prst="rect">
            <a:avLst/>
          </a:prstGeom>
          <a:noFill/>
          <a:ln/>
        </p:spPr>
        <p:txBody>
          <a:bodyPr wrap="none" lIns="0" tIns="0" rIns="0" bIns="0" rtlCol="0" anchor="t"/>
          <a:lstStyle/>
          <a:p>
            <a:pPr marL="0" indent="0" algn="ctr">
              <a:lnSpc>
                <a:spcPts val="3800"/>
              </a:lnSpc>
              <a:buNone/>
            </a:pPr>
            <a:r>
              <a:rPr lang="en-US" sz="2350" dirty="0">
                <a:solidFill>
                  <a:srgbClr val="FFE5E5"/>
                </a:solidFill>
                <a:latin typeface="Dela Gothic One" pitchFamily="34" charset="0"/>
                <a:ea typeface="Dela Gothic One" pitchFamily="34" charset="-122"/>
                <a:cs typeface="Dela Gothic One" pitchFamily="34" charset="-120"/>
              </a:rPr>
              <a:t>2</a:t>
            </a:r>
            <a:endParaRPr lang="en-US" sz="2350" dirty="0"/>
          </a:p>
        </p:txBody>
      </p:sp>
      <p:sp>
        <p:nvSpPr>
          <p:cNvPr id="10" name="Text 8"/>
          <p:cNvSpPr/>
          <p:nvPr/>
        </p:nvSpPr>
        <p:spPr>
          <a:xfrm>
            <a:off x="5346025" y="4332446"/>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Educación</a:t>
            </a:r>
            <a:endParaRPr lang="en-US" sz="2200" dirty="0"/>
          </a:p>
        </p:txBody>
      </p:sp>
      <p:sp>
        <p:nvSpPr>
          <p:cNvPr id="11" name="Text 9"/>
          <p:cNvSpPr/>
          <p:nvPr/>
        </p:nvSpPr>
        <p:spPr>
          <a:xfrm>
            <a:off x="5346025" y="4818578"/>
            <a:ext cx="4512588"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Concienciación pública sobre la importancia.</a:t>
            </a:r>
            <a:endParaRPr lang="en-US" sz="1700" dirty="0"/>
          </a:p>
        </p:txBody>
      </p:sp>
      <p:sp>
        <p:nvSpPr>
          <p:cNvPr id="12" name="Shape 10"/>
          <p:cNvSpPr/>
          <p:nvPr/>
        </p:nvSpPr>
        <p:spPr>
          <a:xfrm>
            <a:off x="5237678" y="5366623"/>
            <a:ext cx="8526185" cy="15240"/>
          </a:xfrm>
          <a:prstGeom prst="roundRect">
            <a:avLst>
              <a:gd name="adj" fmla="val 597101"/>
            </a:avLst>
          </a:prstGeom>
          <a:solidFill>
            <a:srgbClr val="8D2424"/>
          </a:solidFill>
          <a:ln/>
        </p:spPr>
      </p:sp>
      <p:sp>
        <p:nvSpPr>
          <p:cNvPr id="13" name="Shape 11"/>
          <p:cNvSpPr/>
          <p:nvPr/>
        </p:nvSpPr>
        <p:spPr>
          <a:xfrm>
            <a:off x="758309" y="5490091"/>
            <a:ext cx="6556891" cy="1265992"/>
          </a:xfrm>
          <a:prstGeom prst="roundRect">
            <a:avLst>
              <a:gd name="adj" fmla="val 7188"/>
            </a:avLst>
          </a:prstGeom>
          <a:solidFill>
            <a:srgbClr val="740B0B"/>
          </a:solidFill>
          <a:ln w="7620">
            <a:solidFill>
              <a:srgbClr val="8D2424"/>
            </a:solidFill>
            <a:prstDash val="solid"/>
          </a:ln>
        </p:spPr>
      </p:sp>
      <p:sp>
        <p:nvSpPr>
          <p:cNvPr id="14" name="Text 12"/>
          <p:cNvSpPr/>
          <p:nvPr/>
        </p:nvSpPr>
        <p:spPr>
          <a:xfrm>
            <a:off x="3884414" y="5932646"/>
            <a:ext cx="304681" cy="380762"/>
          </a:xfrm>
          <a:prstGeom prst="rect">
            <a:avLst/>
          </a:prstGeom>
          <a:noFill/>
          <a:ln/>
        </p:spPr>
        <p:txBody>
          <a:bodyPr wrap="none" lIns="0" tIns="0" rIns="0" bIns="0" rtlCol="0" anchor="t"/>
          <a:lstStyle/>
          <a:p>
            <a:pPr marL="0" indent="0" algn="ctr">
              <a:lnSpc>
                <a:spcPts val="3800"/>
              </a:lnSpc>
              <a:buNone/>
            </a:pPr>
            <a:r>
              <a:rPr lang="en-US" sz="2350" dirty="0">
                <a:solidFill>
                  <a:srgbClr val="FFE5E5"/>
                </a:solidFill>
                <a:latin typeface="Dela Gothic One" pitchFamily="34" charset="0"/>
                <a:ea typeface="Dela Gothic One" pitchFamily="34" charset="-122"/>
                <a:cs typeface="Dela Gothic One" pitchFamily="34" charset="-120"/>
              </a:rPr>
              <a:t>3</a:t>
            </a:r>
            <a:endParaRPr lang="en-US" sz="2350" dirty="0"/>
          </a:p>
        </p:txBody>
      </p:sp>
      <p:sp>
        <p:nvSpPr>
          <p:cNvPr id="15" name="Text 13"/>
          <p:cNvSpPr/>
          <p:nvPr/>
        </p:nvSpPr>
        <p:spPr>
          <a:xfrm>
            <a:off x="7531775" y="5706666"/>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Políticas</a:t>
            </a:r>
            <a:endParaRPr lang="en-US" sz="2200" dirty="0"/>
          </a:p>
        </p:txBody>
      </p:sp>
      <p:sp>
        <p:nvSpPr>
          <p:cNvPr id="16" name="Text 14"/>
          <p:cNvSpPr/>
          <p:nvPr/>
        </p:nvSpPr>
        <p:spPr>
          <a:xfrm>
            <a:off x="7531775" y="6192798"/>
            <a:ext cx="4143613"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Protección de los ecosistemas acuáticos.</a:t>
            </a:r>
            <a:endParaRPr lang="en-US" sz="1700" dirty="0"/>
          </a:p>
        </p:txBody>
      </p:sp>
      <p:sp>
        <p:nvSpPr>
          <p:cNvPr id="17" name="Text 15"/>
          <p:cNvSpPr/>
          <p:nvPr/>
        </p:nvSpPr>
        <p:spPr>
          <a:xfrm>
            <a:off x="758309" y="6999803"/>
            <a:ext cx="13113782" cy="346710"/>
          </a:xfrm>
          <a:prstGeom prst="rect">
            <a:avLst/>
          </a:prstGeom>
          <a:noFill/>
          <a:ln/>
        </p:spPr>
        <p:txBody>
          <a:bodyPr wrap="non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La economía azul sostenible crecerá un 8% anual hasta 2030, una gran oportunidad.</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2719507"/>
            <a:ext cx="7627382" cy="1425416"/>
          </a:xfrm>
          <a:prstGeom prst="rect">
            <a:avLst/>
          </a:prstGeom>
          <a:noFill/>
          <a:ln/>
        </p:spPr>
        <p:txBody>
          <a:bodyPr wrap="squar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Conclusión: Un Llamado a la Acción</a:t>
            </a:r>
            <a:endParaRPr lang="en-US" sz="4450" dirty="0"/>
          </a:p>
        </p:txBody>
      </p:sp>
      <p:sp>
        <p:nvSpPr>
          <p:cNvPr id="4" name="Text 1"/>
          <p:cNvSpPr/>
          <p:nvPr/>
        </p:nvSpPr>
        <p:spPr>
          <a:xfrm>
            <a:off x="6244709" y="4469844"/>
            <a:ext cx="7627382" cy="104013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Los ecosistemas acuáticos son vitales para la vida. Es urgente protegerlos y restaurarlos. Cada uno puede contribuir a la conservación. Juntos aseguraremos un futuro sostenible.</a:t>
            </a:r>
            <a:endParaRPr lang="en-US" sz="1700" dirty="0"/>
          </a:p>
        </p:txBody>
      </p:sp>
      <p:sp>
        <p:nvSpPr>
          <p:cNvPr id="5" name="CuadroTexto 4">
            <a:extLst>
              <a:ext uri="{FF2B5EF4-FFF2-40B4-BE49-F238E27FC236}">
                <a16:creationId xmlns:a16="http://schemas.microsoft.com/office/drawing/2014/main" id="{E95B6C1A-EB74-3391-93CB-8E324A9AA3F3}"/>
              </a:ext>
            </a:extLst>
          </p:cNvPr>
          <p:cNvSpPr txBox="1"/>
          <p:nvPr/>
        </p:nvSpPr>
        <p:spPr>
          <a:xfrm>
            <a:off x="12432633" y="7013229"/>
            <a:ext cx="2197768" cy="1200329"/>
          </a:xfrm>
          <a:prstGeom prst="rect">
            <a:avLst/>
          </a:prstGeom>
          <a:noFill/>
        </p:spPr>
        <p:txBody>
          <a:bodyPr wrap="square" rtlCol="0">
            <a:spAutoFit/>
          </a:bodyPr>
          <a:lstStyle/>
          <a:p>
            <a:pPr algn="ctr"/>
            <a:r>
              <a:rPr lang="es-MX" dirty="0"/>
              <a:t>Por:</a:t>
            </a:r>
          </a:p>
          <a:p>
            <a:pPr algn="ctr"/>
            <a:r>
              <a:rPr lang="es-MX" dirty="0"/>
              <a:t> Lorena Suarez</a:t>
            </a:r>
          </a:p>
          <a:p>
            <a:pPr algn="ctr"/>
            <a:r>
              <a:rPr lang="es-MX" dirty="0"/>
              <a:t>Zohelia Osorio</a:t>
            </a:r>
          </a:p>
          <a:p>
            <a:pPr algn="ctr"/>
            <a:r>
              <a:rPr lang="es-MX" dirty="0"/>
              <a:t>Katherine Mosquera</a:t>
            </a:r>
            <a:endParaRPr lang="es-CO" dirty="0"/>
          </a:p>
        </p:txBody>
      </p:sp>
    </p:spTree>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TotalTime>
  <Words>506</Words>
  <Application>Microsoft Office PowerPoint</Application>
  <PresentationFormat>Personalizado</PresentationFormat>
  <Paragraphs>86</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Dela Gothic One</vt:lpstr>
      <vt:lpstr>Calibri Light</vt:lpstr>
      <vt:lpstr>Arial</vt:lpstr>
      <vt:lpstr>Calibri</vt:lpstr>
      <vt:lpstr>DM Sans</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Katte</cp:lastModifiedBy>
  <cp:revision>3</cp:revision>
  <dcterms:created xsi:type="dcterms:W3CDTF">2025-03-14T00:33:59Z</dcterms:created>
  <dcterms:modified xsi:type="dcterms:W3CDTF">2025-03-14T01:12:30Z</dcterms:modified>
</cp:coreProperties>
</file>